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28"/>
  </p:notesMasterIdLst>
  <p:handoutMasterIdLst>
    <p:handoutMasterId r:id="rId29"/>
  </p:handoutMasterIdLst>
  <p:sldIdLst>
    <p:sldId id="256" r:id="rId2"/>
    <p:sldId id="308" r:id="rId3"/>
    <p:sldId id="258" r:id="rId4"/>
    <p:sldId id="259" r:id="rId5"/>
    <p:sldId id="297" r:id="rId6"/>
    <p:sldId id="263" r:id="rId7"/>
    <p:sldId id="298" r:id="rId8"/>
    <p:sldId id="299" r:id="rId9"/>
    <p:sldId id="262" r:id="rId10"/>
    <p:sldId id="264" r:id="rId11"/>
    <p:sldId id="265" r:id="rId12"/>
    <p:sldId id="309" r:id="rId13"/>
    <p:sldId id="267" r:id="rId14"/>
    <p:sldId id="300" r:id="rId15"/>
    <p:sldId id="268" r:id="rId16"/>
    <p:sldId id="270" r:id="rId17"/>
    <p:sldId id="271" r:id="rId18"/>
    <p:sldId id="274" r:id="rId19"/>
    <p:sldId id="273" r:id="rId20"/>
    <p:sldId id="301" r:id="rId21"/>
    <p:sldId id="302" r:id="rId22"/>
    <p:sldId id="303" r:id="rId23"/>
    <p:sldId id="310" r:id="rId24"/>
    <p:sldId id="306" r:id="rId25"/>
    <p:sldId id="307" r:id="rId26"/>
    <p:sldId id="276" r:id="rId27"/>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Algerian" panose="04020705040A02060702" pitchFamily="82" charset="0"/>
      <p:regular r:id="rId34"/>
    </p:embeddedFont>
    <p:embeddedFont>
      <p:font typeface="Bell MT" panose="02020503060305020303" pitchFamily="18" charset="0"/>
      <p:regular r:id="rId35"/>
      <p:bold r:id="rId36"/>
      <p:italic r:id="rId37"/>
    </p:embeddedFont>
    <p:embeddedFont>
      <p:font typeface="Rajdhani" panose="020B0604020202020204" charset="0"/>
      <p:regular r:id="rId38"/>
      <p:bold r:id="rId39"/>
    </p:embeddedFont>
    <p:embeddedFont>
      <p:font typeface="Bahnschrift Light SemiCondensed" panose="020B0502040204020203" pitchFamily="34" charset="0"/>
      <p:regular r:id="rId40"/>
    </p:embeddedFont>
    <p:embeddedFont>
      <p:font typeface="Century Gothic" panose="020B0502020202020204" pitchFamily="34" charset="0"/>
      <p:regular r:id="rId41"/>
      <p:bold r:id="rId42"/>
      <p:italic r:id="rId43"/>
      <p:boldItalic r:id="rId44"/>
    </p:embeddedFont>
    <p:embeddedFont>
      <p:font typeface="Wingdings 3" panose="05040102010807070707" pitchFamily="18" charset="2"/>
      <p:regular r:id="rId45"/>
    </p:embeddedFont>
    <p:embeddedFont>
      <p:font typeface="Copperplate Gothic Bold" panose="020E0705020206020404" pitchFamily="34" charset="0"/>
      <p:regular r:id="rId46"/>
    </p:embeddedFont>
    <p:embeddedFont>
      <p:font typeface="Cambria" panose="02040503050406030204" pitchFamily="18" charset="0"/>
      <p:regular r:id="rId47"/>
      <p:bold r:id="rId48"/>
      <p:italic r:id="rId49"/>
      <p:boldItalic r:id="rId50"/>
    </p:embeddedFont>
    <p:embeddedFont>
      <p:font typeface="Josefin Slab" panose="020B0604020202020204" charset="0"/>
      <p:regular r:id="rId51"/>
      <p:bold r:id="rId52"/>
      <p:italic r:id="rId53"/>
      <p:boldItalic r:id="rId54"/>
    </p:embeddedFont>
    <p:embeddedFont>
      <p:font typeface="Bahnschrift SemiCondensed" panose="020B0502040204020203" pitchFamily="34" charset="0"/>
      <p:regular r:id="rId55"/>
      <p:bold r:id="rId56"/>
    </p:embeddedFont>
    <p:embeddedFont>
      <p:font typeface="Tahoma" panose="020B060403050404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BFEF3B-0B87-49F5-8F26-0F5E4099F882}">
  <a:tblStyle styleId="{DBBFEF3B-0B87-49F5-8F26-0F5E4099F8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varScale="1">
        <p:scale>
          <a:sx n="127" d="100"/>
          <a:sy n="127" d="100"/>
        </p:scale>
        <p:origin x="34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CC18EC-AFE6-4A99-BFA4-6AE7C2BD9440}" type="datetime1">
              <a:rPr lang="en-US" smtClean="0"/>
              <a:t>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20BC1B-6F14-4970-8B90-E24B65A278B7}" type="slidenum">
              <a:rPr lang="en-US" smtClean="0"/>
              <a:t>‹#›</a:t>
            </a:fld>
            <a:endParaRPr lang="en-US"/>
          </a:p>
        </p:txBody>
      </p:sp>
    </p:spTree>
    <p:extLst>
      <p:ext uri="{BB962C8B-B14F-4D97-AF65-F5344CB8AC3E}">
        <p14:creationId xmlns:p14="http://schemas.microsoft.com/office/powerpoint/2010/main" val="4233839946"/>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05091023"/>
      </p:ext>
    </p:extLst>
  </p:cSld>
  <p:clrMap bg1="lt1" tx1="dk1" bg2="dk2" tx2="lt2" accent1="accent1" accent2="accent2" accent3="accent3" accent4="accent4" accent5="accent5" accent6="accent6" hlink="hlink" folHlink="folHlink"/>
  <p:hf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218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62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474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150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544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446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50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093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40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532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437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314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37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607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2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126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297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85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12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80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64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50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207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585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419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90FF30-2130-4BC3-981B-FFD9BE002E00}"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4418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6841B6-232B-415E-81AB-0C68BE55569D}" type="datetime1">
              <a:rPr lang="en-US" smtClean="0"/>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8320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93C213-CC2A-4327-8D20-23D2A02E9681}"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7208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057F1E-2A59-4A63-8513-4AFEAD55529E}"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3723570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05A63F-F702-4F95-81CD-AD2EB2AFBB75}"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1875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904157-2271-4BE2-B678-2D0EA8453487}" type="datetime1">
              <a:rPr lang="en-US" smtClean="0"/>
              <a:t>2/9/2022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677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smtClean="0"/>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3D5F83-2905-4D76-8F5E-4B28F6B8B584}" type="datetime1">
              <a:rPr lang="en-US" smtClean="0"/>
              <a:t>2/9/2022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1686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04A01C-E667-48D2-9160-E226F3A226E4}"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985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854028-7F15-4A3C-A755-786A7F28AB43}"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2804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extLst>
      <p:ext uri="{BB962C8B-B14F-4D97-AF65-F5344CB8AC3E}">
        <p14:creationId xmlns:p14="http://schemas.microsoft.com/office/powerpoint/2010/main" val="904432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3355486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AAA0A55-7F47-4772-83BD-47B89821E96F}"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1063666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349019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3318263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922016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2468285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extLst>
      <p:ext uri="{BB962C8B-B14F-4D97-AF65-F5344CB8AC3E}">
        <p14:creationId xmlns:p14="http://schemas.microsoft.com/office/powerpoint/2010/main" val="2011550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extLst>
      <p:ext uri="{BB962C8B-B14F-4D97-AF65-F5344CB8AC3E}">
        <p14:creationId xmlns:p14="http://schemas.microsoft.com/office/powerpoint/2010/main" val="382695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BB6DAB-F3C2-4311-AFCE-7215F9F92AD0}" type="datetime1">
              <a:rPr lang="en-US" smtClean="0"/>
              <a:t>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101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D3B95F-B56A-485D-80D5-FC7A2121309E}" type="datetime1">
              <a:rPr lang="en-US" smtClean="0"/>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17200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D50B04B-F3F0-4CC9-9E05-4950FCC4D704}" type="datetime1">
              <a:rPr lang="en-US" smtClean="0"/>
              <a:t>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110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0081EDB-7E2E-46D7-9108-269AAAE313D4}" type="datetime1">
              <a:rPr lang="en-US" smtClean="0"/>
              <a:t>2/9/2022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024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CA7CD8F-C761-4B69-A671-C1A0D23EF11C}" type="datetime1">
              <a:rPr lang="en-US" smtClean="0"/>
              <a:t>2/9/2022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077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D1D68C7C-7774-4047-910F-75861FDCB2D9}" type="datetime1">
              <a:rPr lang="en-US" smtClean="0"/>
              <a:t>2/9/2022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3390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5EBEF5-DF62-479B-ABB7-BB6E3D72158D}" type="datetime1">
              <a:rPr lang="en-US" smtClean="0"/>
              <a:t>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258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014B778B-2BAB-4961-A03C-0E00E30FEFDB}" type="datetime1">
              <a:rPr lang="en-US" smtClean="0"/>
              <a:t>2/9/2022</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4276224"/>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Lst>
  <p:hf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42673" y="1963269"/>
            <a:ext cx="9058656" cy="8519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smtClean="0">
                <a:latin typeface="Algerian" panose="04020705040A02060702" pitchFamily="82" charset="0"/>
                <a:ea typeface="Rajdhani"/>
                <a:cs typeface="Rajdhani"/>
                <a:sym typeface="Rajdhani"/>
              </a:rPr>
              <a:t>Seminar Presentation</a:t>
            </a:r>
            <a:endParaRPr sz="5400" dirty="0">
              <a:latin typeface="Algerian" panose="04020705040A02060702" pitchFamily="82" charset="0"/>
              <a:ea typeface="Rajdhani"/>
              <a:cs typeface="Rajdhani"/>
              <a:sym typeface="Rajdhani"/>
            </a:endParaRPr>
          </a:p>
        </p:txBody>
      </p:sp>
      <p:sp>
        <p:nvSpPr>
          <p:cNvPr id="103" name="Google Shape;103;p24"/>
          <p:cNvSpPr txBox="1">
            <a:spLocks noGrp="1"/>
          </p:cNvSpPr>
          <p:nvPr>
            <p:ph type="subTitle" idx="1"/>
          </p:nvPr>
        </p:nvSpPr>
        <p:spPr>
          <a:xfrm>
            <a:off x="5239753" y="3344941"/>
            <a:ext cx="3735245" cy="1461674"/>
          </a:xfrm>
          <a:prstGeom prst="rect">
            <a:avLst/>
          </a:prstGeom>
        </p:spPr>
        <p:txBody>
          <a:bodyPr spcFirstLastPara="1" wrap="square" lIns="91425" tIns="91425" rIns="91425" bIns="91425" anchor="t" anchorCtr="0">
            <a:noAutofit/>
          </a:bodyPr>
          <a:lstStyle/>
          <a:p>
            <a:r>
              <a:rPr lang="en-US" sz="1400" b="1" dirty="0" smtClean="0">
                <a:solidFill>
                  <a:schemeClr val="tx1"/>
                </a:solidFill>
                <a:latin typeface="Times New Roman" panose="02020603050405020304" pitchFamily="18" charset="0"/>
                <a:cs typeface="Times New Roman" panose="02020603050405020304" pitchFamily="18" charset="0"/>
              </a:rPr>
              <a:t>Presented By</a:t>
            </a:r>
          </a:p>
          <a:p>
            <a:r>
              <a:rPr lang="en-US" sz="1000" b="1" dirty="0" smtClean="0">
                <a:solidFill>
                  <a:schemeClr val="tx1"/>
                </a:solidFill>
                <a:latin typeface="Times New Roman" panose="02020603050405020304" pitchFamily="18" charset="0"/>
                <a:cs typeface="Times New Roman" panose="02020603050405020304" pitchFamily="18" charset="0"/>
              </a:rPr>
              <a:t>			</a:t>
            </a:r>
            <a:r>
              <a:rPr lang="en-US" sz="1000" b="1" dirty="0" smtClean="0">
                <a:solidFill>
                  <a:schemeClr val="tx1"/>
                </a:solidFill>
                <a:latin typeface="Copperplate Gothic Bold" panose="020E0705020206020404" pitchFamily="34" charset="0"/>
                <a:cs typeface="Times New Roman" panose="02020603050405020304" pitchFamily="18" charset="0"/>
              </a:rPr>
              <a:t>Asif Navas</a:t>
            </a:r>
          </a:p>
          <a:p>
            <a:r>
              <a:rPr lang="en-US" sz="1000" b="1" dirty="0" smtClean="0">
                <a:solidFill>
                  <a:schemeClr val="tx1"/>
                </a:solidFill>
                <a:latin typeface="Copperplate Gothic Bold" panose="020E0705020206020404" pitchFamily="34" charset="0"/>
                <a:cs typeface="Times New Roman" panose="02020603050405020304" pitchFamily="18" charset="0"/>
              </a:rPr>
              <a:t>			Roll no : 7</a:t>
            </a:r>
            <a:endParaRPr lang="en-US" sz="1000" b="1" dirty="0">
              <a:solidFill>
                <a:schemeClr val="tx1"/>
              </a:solidFill>
              <a:latin typeface="Copperplate Gothic Bold" panose="020E0705020206020404" pitchFamily="34" charset="0"/>
              <a:cs typeface="Times New Roman" panose="02020603050405020304" pitchFamily="18" charset="0"/>
            </a:endParaRPr>
          </a:p>
          <a:p>
            <a:r>
              <a:rPr lang="en-US" sz="1000" b="1" dirty="0" smtClean="0">
                <a:solidFill>
                  <a:schemeClr val="tx1"/>
                </a:solidFill>
                <a:latin typeface="Copperplate Gothic Bold" panose="020E0705020206020404" pitchFamily="34" charset="0"/>
                <a:cs typeface="Times New Roman" panose="02020603050405020304" pitchFamily="18" charset="0"/>
              </a:rPr>
              <a:t>			School Of Computer Sciences</a:t>
            </a:r>
          </a:p>
          <a:p>
            <a:r>
              <a:rPr lang="en-US" sz="1000" b="1" dirty="0" smtClean="0">
                <a:solidFill>
                  <a:schemeClr val="tx1"/>
                </a:solidFill>
                <a:latin typeface="Copperplate Gothic Bold" panose="020E0705020206020404" pitchFamily="34" charset="0"/>
                <a:cs typeface="Times New Roman" panose="02020603050405020304" pitchFamily="18" charset="0"/>
              </a:rPr>
              <a:t>			Mahatma Gandhi University </a:t>
            </a:r>
            <a:endParaRPr lang="en-US" sz="1000" b="1" dirty="0">
              <a:solidFill>
                <a:schemeClr val="tx1"/>
              </a:solidFill>
              <a:latin typeface="Copperplate Gothic Bold" panose="020E07050202060204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7764406" y="60158"/>
            <a:ext cx="628649" cy="306805"/>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1</a:t>
            </a:fld>
            <a:endParaRPr lang="en-US" sz="1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590262" y="671567"/>
            <a:ext cx="7704000" cy="572700"/>
          </a:xfrm>
          <a:prstGeom prst="rect">
            <a:avLst/>
          </a:prstGeom>
        </p:spPr>
        <p:txBody>
          <a:bodyPr spcFirstLastPara="1" wrap="square" lIns="91425" tIns="91425" rIns="91425" bIns="91425" anchor="t" anchorCtr="0">
            <a:noAutofit/>
          </a:bodyPr>
          <a:lstStyle/>
          <a:p>
            <a:pPr lvl="0"/>
            <a:r>
              <a:rPr lang="en-US" sz="3600" dirty="0">
                <a:latin typeface="Bahnschrift SemiCondensed" panose="020B0502040204020203" pitchFamily="34" charset="0"/>
              </a:rPr>
              <a:t>What Is An Artificial Intelligence….?</a:t>
            </a:r>
            <a:endParaRPr sz="3600" dirty="0">
              <a:latin typeface="Bahnschrift SemiCondensed" panose="020B0502040204020203" pitchFamily="34" charset="0"/>
            </a:endParaRPr>
          </a:p>
        </p:txBody>
      </p:sp>
      <p:grpSp>
        <p:nvGrpSpPr>
          <p:cNvPr id="407" name="Google Shape;407;p32"/>
          <p:cNvGrpSpPr/>
          <p:nvPr/>
        </p:nvGrpSpPr>
        <p:grpSpPr>
          <a:xfrm>
            <a:off x="3468818" y="2912391"/>
            <a:ext cx="1810930" cy="1566295"/>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472397" y="1697973"/>
            <a:ext cx="8139556" cy="923330"/>
          </a:xfrm>
          <a:prstGeom prst="rect">
            <a:avLst/>
          </a:prstGeom>
        </p:spPr>
        <p:txBody>
          <a:bodyPr wrap="square">
            <a:spAutoFit/>
          </a:bodyPr>
          <a:lstStyle/>
          <a:p>
            <a:pPr algn="just"/>
            <a:r>
              <a:rPr lang="en-US" sz="1800" b="1" dirty="0">
                <a:solidFill>
                  <a:schemeClr val="tx2"/>
                </a:solidFill>
                <a:latin typeface="Bahnschrift Light SemiCondensed" panose="020B0502040204020203" pitchFamily="34" charset="0"/>
                <a:cs typeface="Arial" panose="020B0604020202020204" pitchFamily="34" charset="0"/>
              </a:rPr>
              <a:t>Artificial intelligence (AI), is intelligence  demonstrated  by  machines, unlike the natural intelligence displayed by humans and animals, which involves consciousness and emotionality. By using a set of programs.</a:t>
            </a:r>
          </a:p>
        </p:txBody>
      </p:sp>
      <p:sp>
        <p:nvSpPr>
          <p:cNvPr id="3" name="Slide Number Placeholder 2"/>
          <p:cNvSpPr>
            <a:spLocks noGrp="1"/>
          </p:cNvSpPr>
          <p:nvPr>
            <p:ph type="sldNum" sz="quarter" idx="12"/>
          </p:nvPr>
        </p:nvSpPr>
        <p:spPr>
          <a:xfrm>
            <a:off x="7764406" y="-116140"/>
            <a:ext cx="628649" cy="575765"/>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10</a:t>
            </a:fld>
            <a:endParaRPr lang="en-US" sz="1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barn(inVertical)">
                                      <p:cBhvr>
                                        <p:cTn id="7" dur="500"/>
                                        <p:tgtEl>
                                          <p:spTgt spid="406"/>
                                        </p:tgtEl>
                                      </p:cBhvr>
                                    </p:animEffect>
                                  </p:childTnLst>
                                </p:cTn>
                              </p:par>
                              <p:par>
                                <p:cTn id="8" presetID="16" presetClass="entr" presetSubtype="21" fill="hold" nodeType="withEffect">
                                  <p:stCondLst>
                                    <p:cond delay="0"/>
                                  </p:stCondLst>
                                  <p:childTnLst>
                                    <p:set>
                                      <p:cBhvr>
                                        <p:cTn id="9" dur="1" fill="hold">
                                          <p:stCondLst>
                                            <p:cond delay="0"/>
                                          </p:stCondLst>
                                        </p:cTn>
                                        <p:tgtEl>
                                          <p:spTgt spid="407"/>
                                        </p:tgtEl>
                                        <p:attrNameLst>
                                          <p:attrName>style.visibility</p:attrName>
                                        </p:attrNameLst>
                                      </p:cBhvr>
                                      <p:to>
                                        <p:strVal val="visible"/>
                                      </p:to>
                                    </p:set>
                                    <p:animEffect transition="in" filter="barn(inVertical)">
                                      <p:cBhvr>
                                        <p:cTn id="10" dur="500"/>
                                        <p:tgtEl>
                                          <p:spTgt spid="40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05970" y="1135114"/>
            <a:ext cx="7409329" cy="1466892"/>
          </a:xfrm>
          <a:prstGeom prst="rect">
            <a:avLst/>
          </a:prstGeom>
        </p:spPr>
        <p:txBody>
          <a:bodyPr spcFirstLastPara="1" wrap="square" lIns="91425" tIns="91425" rIns="91425" bIns="91425" anchor="t" anchorCtr="0">
            <a:noAutofit/>
          </a:bodyPr>
          <a:lstStyle/>
          <a:p>
            <a:r>
              <a:rPr lang="en-US" sz="3200" dirty="0">
                <a:latin typeface="Times New Roman" panose="02020603050405020304" pitchFamily="18" charset="0"/>
                <a:ea typeface="Cambria" panose="02040503050406030204" pitchFamily="18" charset="0"/>
                <a:cs typeface="Times New Roman" panose="02020603050405020304" pitchFamily="18" charset="0"/>
              </a:rPr>
              <a:t>Intelligent Resource Management in Future Wireless Networks Inspired by </a:t>
            </a:r>
            <a:r>
              <a:rPr lang="en-US" sz="3200" dirty="0" smtClean="0">
                <a:latin typeface="Times New Roman" panose="02020603050405020304" pitchFamily="18" charset="0"/>
                <a:ea typeface="Cambria" panose="02040503050406030204" pitchFamily="18" charset="0"/>
                <a:cs typeface="Times New Roman" panose="02020603050405020304" pitchFamily="18" charset="0"/>
              </a:rPr>
              <a:t/>
            </a:r>
            <a:br>
              <a:rPr lang="en-US" sz="3200" dirty="0" smtClean="0">
                <a:latin typeface="Times New Roman" panose="02020603050405020304" pitchFamily="18" charset="0"/>
                <a:ea typeface="Cambria" panose="02040503050406030204" pitchFamily="18" charset="0"/>
                <a:cs typeface="Times New Roman" panose="02020603050405020304" pitchFamily="18" charset="0"/>
              </a:rPr>
            </a:br>
            <a:r>
              <a:rPr lang="en-US" sz="3200" dirty="0" smtClean="0">
                <a:latin typeface="Times New Roman" panose="02020603050405020304" pitchFamily="18" charset="0"/>
                <a:ea typeface="Cambria" panose="02040503050406030204" pitchFamily="18" charset="0"/>
                <a:cs typeface="Times New Roman" panose="02020603050405020304" pitchFamily="18" charset="0"/>
              </a:rPr>
              <a:t>Artificial </a:t>
            </a:r>
            <a:r>
              <a:rPr lang="en-US" sz="3200" dirty="0">
                <a:latin typeface="Times New Roman" panose="02020603050405020304" pitchFamily="18" charset="0"/>
                <a:ea typeface="Cambria" panose="02040503050406030204" pitchFamily="18" charset="0"/>
                <a:cs typeface="Times New Roman" panose="02020603050405020304" pitchFamily="18" charset="0"/>
              </a:rPr>
              <a:t>Intelligence</a:t>
            </a:r>
          </a:p>
        </p:txBody>
      </p:sp>
      <p:pic>
        <p:nvPicPr>
          <p:cNvPr id="4" name="Google Shape;1793;p47"/>
          <p:cNvPicPr preferRelativeResize="0"/>
          <p:nvPr/>
        </p:nvPicPr>
        <p:blipFill>
          <a:blip r:embed="rId4">
            <a:alphaModFix/>
          </a:blip>
          <a:stretch>
            <a:fillRect/>
          </a:stretch>
        </p:blipFill>
        <p:spPr>
          <a:xfrm>
            <a:off x="2759951" y="2671012"/>
            <a:ext cx="3189475" cy="1840476"/>
          </a:xfrm>
          <a:prstGeom prst="rect">
            <a:avLst/>
          </a:prstGeom>
          <a:noFill/>
          <a:ln>
            <a:noFill/>
          </a:ln>
        </p:spPr>
      </p:pic>
      <p:sp>
        <p:nvSpPr>
          <p:cNvPr id="2" name="Rectangle 1"/>
          <p:cNvSpPr/>
          <p:nvPr/>
        </p:nvSpPr>
        <p:spPr>
          <a:xfrm>
            <a:off x="7920374" y="93762"/>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11</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46"/>
                                        </p:tgtEl>
                                        <p:attrNameLst>
                                          <p:attrName>style.visibility</p:attrName>
                                        </p:attrNameLst>
                                      </p:cBhvr>
                                      <p:to>
                                        <p:strVal val="visible"/>
                                      </p:to>
                                    </p:set>
                                    <p:animEffect transition="in" filter="circle(in)">
                                      <p:cBhvr>
                                        <p:cTn id="7" dur="2000"/>
                                        <p:tgtEl>
                                          <p:spTgt spid="646"/>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8126" y="870997"/>
            <a:ext cx="9053763" cy="56076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smtClean="0">
                <a:latin typeface="Algerian" panose="04020705040A02060702" pitchFamily="82" charset="0"/>
              </a:rPr>
              <a:t>Contents</a:t>
            </a:r>
            <a:endParaRPr sz="3200" dirty="0">
              <a:latin typeface="Algerian" panose="04020705040A02060702" pitchFamily="82" charset="0"/>
            </a:endParaRPr>
          </a:p>
        </p:txBody>
      </p:sp>
      <p:sp>
        <p:nvSpPr>
          <p:cNvPr id="2" name="Rectangle 1"/>
          <p:cNvSpPr/>
          <p:nvPr/>
        </p:nvSpPr>
        <p:spPr>
          <a:xfrm>
            <a:off x="7876657" y="84538"/>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12</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020875" y="1648991"/>
            <a:ext cx="2554132" cy="2677656"/>
          </a:xfrm>
          <a:prstGeom prst="rect">
            <a:avLst/>
          </a:prstGeom>
        </p:spPr>
        <p:txBody>
          <a:bodyPr wrap="square">
            <a:spAutoFit/>
          </a:bodyPr>
          <a:lstStyle/>
          <a:p>
            <a:pPr marL="285750" indent="-285750">
              <a:lnSpc>
                <a:spcPct val="200000"/>
              </a:lnSpc>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INTRODUCTION</a:t>
            </a:r>
          </a:p>
          <a:p>
            <a:pPr marL="285750" indent="-285750">
              <a:lnSpc>
                <a:spcPct val="200000"/>
              </a:lnSpc>
              <a:buClr>
                <a:schemeClr val="tx1"/>
              </a:buClr>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OBJECTIVE</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lnSpc>
                <a:spcPct val="200000"/>
              </a:lnSpc>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METHODOLOGY</a:t>
            </a:r>
          </a:p>
          <a:p>
            <a:pPr marL="285750" indent="-285750">
              <a:lnSpc>
                <a:spcPct val="200000"/>
              </a:lnSpc>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RESULT AND ANALYSIS</a:t>
            </a:r>
          </a:p>
          <a:p>
            <a:pPr marL="285750" indent="-285750">
              <a:lnSpc>
                <a:spcPct val="200000"/>
              </a:lnSpc>
              <a:buClr>
                <a:schemeClr val="tx1"/>
              </a:buCl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CONCLUSION </a:t>
            </a:r>
          </a:p>
          <a:p>
            <a:pPr marL="285750" indent="-285750">
              <a:lnSpc>
                <a:spcPct val="200000"/>
              </a:lnSpc>
              <a:buClr>
                <a:schemeClr val="tx1"/>
              </a:buClr>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REFERENCES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360617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barn(inVertical)">
                                      <p:cBhvr>
                                        <p:cTn id="7" dur="500"/>
                                        <p:tgtEl>
                                          <p:spTgt spid="17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35"/>
          <p:cNvSpPr txBox="1">
            <a:spLocks noGrp="1"/>
          </p:cNvSpPr>
          <p:nvPr>
            <p:ph type="title"/>
          </p:nvPr>
        </p:nvSpPr>
        <p:spPr>
          <a:xfrm>
            <a:off x="0" y="473705"/>
            <a:ext cx="9144000" cy="572700"/>
          </a:xfrm>
          <a:prstGeom prst="rect">
            <a:avLst/>
          </a:prstGeom>
        </p:spPr>
        <p:txBody>
          <a:bodyPr spcFirstLastPara="1" wrap="square" lIns="91425" tIns="91425" rIns="91425" bIns="91425" anchor="t" anchorCtr="0">
            <a:noAutofit/>
          </a:bodyPr>
          <a:lstStyle/>
          <a:p>
            <a:pPr lvl="0"/>
            <a:r>
              <a:rPr lang="en-US" sz="2800" dirty="0" smtClean="0">
                <a:latin typeface="Algerian" panose="04020705040A02060702" pitchFamily="82" charset="0"/>
              </a:rPr>
              <a:t>INTRODUCTION</a:t>
            </a:r>
            <a:endParaRPr sz="2800" dirty="0">
              <a:latin typeface="Algerian" panose="04020705040A02060702" pitchFamily="82" charset="0"/>
            </a:endParaRPr>
          </a:p>
        </p:txBody>
      </p:sp>
      <p:sp>
        <p:nvSpPr>
          <p:cNvPr id="684" name="Google Shape;684;p35"/>
          <p:cNvSpPr txBox="1">
            <a:spLocks noGrp="1"/>
          </p:cNvSpPr>
          <p:nvPr>
            <p:ph type="subTitle" idx="1"/>
          </p:nvPr>
        </p:nvSpPr>
        <p:spPr>
          <a:xfrm>
            <a:off x="409642" y="1100889"/>
            <a:ext cx="8324716" cy="3935035"/>
          </a:xfrm>
          <a:prstGeom prst="rect">
            <a:avLst/>
          </a:prstGeom>
        </p:spPr>
        <p:txBody>
          <a:bodyPr spcFirstLastPara="1" wrap="square" lIns="91425" tIns="0" rIns="91425" bIns="0" anchor="b" anchorCtr="0">
            <a:noAutofit/>
          </a:bodyPr>
          <a:lstStyle/>
          <a:p>
            <a:pPr marL="342900" lvl="0" indent="-342900" algn="just">
              <a:lnSpc>
                <a:spcPct val="150000"/>
              </a:lnSpc>
              <a:spcAft>
                <a:spcPts val="1600"/>
              </a:spcAft>
              <a:buClr>
                <a:schemeClr val="tx1"/>
              </a:buClr>
              <a:buSzPct val="100000"/>
              <a:buFont typeface="Wingdings" panose="05000000000000000000" pitchFamily="2" charset="2"/>
              <a:buChar char="v"/>
            </a:pPr>
            <a:r>
              <a:rPr lang="en-US" dirty="0"/>
              <a:t>The number and complexity of tasks in the network are increasing sharply, but at the same time volume of edge resources is limited. </a:t>
            </a:r>
            <a:endParaRPr lang="en-US" dirty="0" smtClean="0"/>
          </a:p>
          <a:p>
            <a:pPr marL="342900" lvl="0" indent="-342900" algn="just">
              <a:lnSpc>
                <a:spcPct val="150000"/>
              </a:lnSpc>
              <a:spcAft>
                <a:spcPts val="1600"/>
              </a:spcAft>
              <a:buClr>
                <a:schemeClr val="tx1"/>
              </a:buClr>
              <a:buSzPct val="100000"/>
              <a:buFont typeface="Wingdings" panose="05000000000000000000" pitchFamily="2" charset="2"/>
              <a:buChar char="v"/>
            </a:pPr>
            <a:r>
              <a:rPr lang="en-US" dirty="0" smtClean="0"/>
              <a:t>Major challenge in network management is the diversification of network resources  .</a:t>
            </a:r>
          </a:p>
          <a:p>
            <a:pPr marL="342900" lvl="0" indent="-342900" algn="just">
              <a:lnSpc>
                <a:spcPct val="150000"/>
              </a:lnSpc>
              <a:spcAft>
                <a:spcPts val="1600"/>
              </a:spcAft>
              <a:buClr>
                <a:schemeClr val="tx1"/>
              </a:buClr>
              <a:buSzPct val="100000"/>
              <a:buFont typeface="Wingdings" panose="05000000000000000000" pitchFamily="2" charset="2"/>
              <a:buChar char="v"/>
            </a:pPr>
            <a:r>
              <a:rPr lang="en-US" dirty="0"/>
              <a:t>Many traditional resource optimization method in wireless communication network are becoming more performance-constrained and complicated in complex scenarios. </a:t>
            </a:r>
          </a:p>
          <a:p>
            <a:pPr marL="342900" lvl="0" indent="-342900" algn="just">
              <a:lnSpc>
                <a:spcPct val="150000"/>
              </a:lnSpc>
              <a:spcAft>
                <a:spcPts val="1600"/>
              </a:spcAft>
              <a:buClr>
                <a:schemeClr val="tx1"/>
              </a:buClr>
              <a:buSzPct val="100000"/>
              <a:buFont typeface="Wingdings" panose="05000000000000000000" pitchFamily="2" charset="2"/>
              <a:buChar char="v"/>
            </a:pPr>
            <a:r>
              <a:rPr lang="en-US" dirty="0" smtClean="0"/>
              <a:t> </a:t>
            </a:r>
            <a:r>
              <a:rPr lang="en-US" dirty="0"/>
              <a:t>H</a:t>
            </a:r>
            <a:r>
              <a:rPr lang="en-US" dirty="0" smtClean="0"/>
              <a:t>ow to provide the most efficient service for network users with limited resources is an urgent problem to be solved.</a:t>
            </a:r>
          </a:p>
          <a:p>
            <a:pPr marL="342900" lvl="0" indent="-342900" algn="just">
              <a:spcAft>
                <a:spcPts val="1600"/>
              </a:spcAft>
              <a:buClr>
                <a:schemeClr val="tx1"/>
              </a:buClr>
              <a:buSzPct val="100000"/>
              <a:buFont typeface="Wingdings" panose="05000000000000000000" pitchFamily="2" charset="2"/>
              <a:buChar char="v"/>
            </a:pPr>
            <a:endParaRPr lang="en-US" dirty="0" smtClean="0"/>
          </a:p>
          <a:p>
            <a:pPr marL="0" lvl="0" indent="0" algn="just">
              <a:spcAft>
                <a:spcPts val="1600"/>
              </a:spcAft>
              <a:buClr>
                <a:schemeClr val="tx1"/>
              </a:buClr>
              <a:buSzPct val="100000"/>
            </a:pPr>
            <a:endParaRPr dirty="0"/>
          </a:p>
        </p:txBody>
      </p:sp>
      <p:sp>
        <p:nvSpPr>
          <p:cNvPr id="2" name="Rectangle 1"/>
          <p:cNvSpPr/>
          <p:nvPr/>
        </p:nvSpPr>
        <p:spPr>
          <a:xfrm>
            <a:off x="7898315" y="135151"/>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13</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barn(inVertical)">
                                      <p:cBhvr>
                                        <p:cTn id="7" dur="500"/>
                                        <p:tgtEl>
                                          <p:spTgt spid="68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84">
                                            <p:txEl>
                                              <p:pRg st="0" end="0"/>
                                            </p:txEl>
                                          </p:spTgt>
                                        </p:tgtEl>
                                        <p:attrNameLst>
                                          <p:attrName>style.visibility</p:attrName>
                                        </p:attrNameLst>
                                      </p:cBhvr>
                                      <p:to>
                                        <p:strVal val="visible"/>
                                      </p:to>
                                    </p:set>
                                    <p:animEffect transition="in" filter="barn(inVertical)">
                                      <p:cBhvr>
                                        <p:cTn id="10" dur="500"/>
                                        <p:tgtEl>
                                          <p:spTgt spid="684">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84">
                                            <p:txEl>
                                              <p:pRg st="1" end="1"/>
                                            </p:txEl>
                                          </p:spTgt>
                                        </p:tgtEl>
                                        <p:attrNameLst>
                                          <p:attrName>style.visibility</p:attrName>
                                        </p:attrNameLst>
                                      </p:cBhvr>
                                      <p:to>
                                        <p:strVal val="visible"/>
                                      </p:to>
                                    </p:set>
                                    <p:animEffect transition="in" filter="barn(inVertical)">
                                      <p:cBhvr>
                                        <p:cTn id="13" dur="500"/>
                                        <p:tgtEl>
                                          <p:spTgt spid="684">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84">
                                            <p:txEl>
                                              <p:pRg st="2" end="2"/>
                                            </p:txEl>
                                          </p:spTgt>
                                        </p:tgtEl>
                                        <p:attrNameLst>
                                          <p:attrName>style.visibility</p:attrName>
                                        </p:attrNameLst>
                                      </p:cBhvr>
                                      <p:to>
                                        <p:strVal val="visible"/>
                                      </p:to>
                                    </p:set>
                                    <p:animEffect transition="in" filter="barn(inVertical)">
                                      <p:cBhvr>
                                        <p:cTn id="16" dur="500"/>
                                        <p:tgtEl>
                                          <p:spTgt spid="684">
                                            <p:txEl>
                                              <p:pRg st="2" end="2"/>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84">
                                            <p:txEl>
                                              <p:pRg st="3" end="3"/>
                                            </p:txEl>
                                          </p:spTgt>
                                        </p:tgtEl>
                                        <p:attrNameLst>
                                          <p:attrName>style.visibility</p:attrName>
                                        </p:attrNameLst>
                                      </p:cBhvr>
                                      <p:to>
                                        <p:strVal val="visible"/>
                                      </p:to>
                                    </p:set>
                                    <p:animEffect transition="in" filter="barn(inVertical)">
                                      <p:cBhvr>
                                        <p:cTn id="19" dur="500"/>
                                        <p:tgtEl>
                                          <p:spTgt spid="6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68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682" name="Google Shape;682;p35"/>
          <p:cNvSpPr txBox="1">
            <a:spLocks noGrp="1"/>
          </p:cNvSpPr>
          <p:nvPr>
            <p:ph type="title"/>
          </p:nvPr>
        </p:nvSpPr>
        <p:spPr>
          <a:xfrm>
            <a:off x="0" y="473705"/>
            <a:ext cx="9144000" cy="572700"/>
          </a:xfrm>
          <a:prstGeom prst="rect">
            <a:avLst/>
          </a:prstGeom>
        </p:spPr>
        <p:txBody>
          <a:bodyPr spcFirstLastPara="1" wrap="square" lIns="91425" tIns="91425" rIns="91425" bIns="91425" anchor="t" anchorCtr="0">
            <a:noAutofit/>
          </a:bodyPr>
          <a:lstStyle/>
          <a:p>
            <a:pPr lvl="0"/>
            <a:r>
              <a:rPr lang="en-US" sz="2800" dirty="0" smtClean="0">
                <a:latin typeface="Algerian" panose="04020705040A02060702" pitchFamily="82" charset="0"/>
              </a:rPr>
              <a:t>INTRODUCTION</a:t>
            </a:r>
            <a:endParaRPr sz="2800" dirty="0">
              <a:latin typeface="Algerian" panose="04020705040A02060702" pitchFamily="82" charset="0"/>
            </a:endParaRPr>
          </a:p>
        </p:txBody>
      </p:sp>
      <p:sp>
        <p:nvSpPr>
          <p:cNvPr id="684" name="Google Shape;684;p35"/>
          <p:cNvSpPr txBox="1">
            <a:spLocks noGrp="1"/>
          </p:cNvSpPr>
          <p:nvPr>
            <p:ph type="subTitle" idx="1"/>
          </p:nvPr>
        </p:nvSpPr>
        <p:spPr>
          <a:xfrm>
            <a:off x="409642" y="4040843"/>
            <a:ext cx="8324716" cy="672352"/>
          </a:xfrm>
          <a:prstGeom prst="rect">
            <a:avLst/>
          </a:prstGeom>
        </p:spPr>
        <p:txBody>
          <a:bodyPr spcFirstLastPara="1" wrap="square" lIns="91425" tIns="0" rIns="91425" bIns="0" anchor="b" anchorCtr="0">
            <a:noAutofit/>
          </a:bodyPr>
          <a:lstStyle/>
          <a:p>
            <a:pPr marL="342900" indent="-342900" algn="just">
              <a:lnSpc>
                <a:spcPct val="150000"/>
              </a:lnSpc>
              <a:spcAft>
                <a:spcPts val="1600"/>
              </a:spcAft>
              <a:buClr>
                <a:schemeClr val="tx1"/>
              </a:buClr>
              <a:buSzPct val="100000"/>
              <a:buFont typeface="Wingdings" panose="05000000000000000000" pitchFamily="2" charset="2"/>
              <a:buChar char="v"/>
            </a:pPr>
            <a:r>
              <a:rPr lang="en-US" dirty="0"/>
              <a:t>Development of Artificial </a:t>
            </a:r>
            <a:r>
              <a:rPr lang="en-US" dirty="0" smtClean="0"/>
              <a:t>intelligence helped </a:t>
            </a:r>
            <a:r>
              <a:rPr lang="en-US" dirty="0"/>
              <a:t>to solve complex decision-making </a:t>
            </a:r>
            <a:r>
              <a:rPr lang="en-US" dirty="0" smtClean="0"/>
              <a:t>problems.</a:t>
            </a:r>
          </a:p>
          <a:p>
            <a:pPr marL="342900" indent="-342900" algn="just">
              <a:lnSpc>
                <a:spcPct val="150000"/>
              </a:lnSpc>
              <a:spcAft>
                <a:spcPts val="1600"/>
              </a:spcAft>
              <a:buClr>
                <a:schemeClr val="tx1"/>
              </a:buClr>
              <a:buSzPct val="100000"/>
              <a:buFont typeface="Wingdings" panose="05000000000000000000" pitchFamily="2" charset="2"/>
              <a:buChar char="v"/>
            </a:pPr>
            <a:r>
              <a:rPr lang="en-US" dirty="0"/>
              <a:t>AI algorithms have been applied to joint resource allocation problems to solve complex decision-making problems</a:t>
            </a:r>
            <a:r>
              <a:rPr lang="en-US" dirty="0" smtClean="0"/>
              <a:t>.</a:t>
            </a:r>
          </a:p>
          <a:p>
            <a:pPr marL="342900" indent="-342900" algn="just">
              <a:lnSpc>
                <a:spcPct val="150000"/>
              </a:lnSpc>
              <a:spcAft>
                <a:spcPts val="1600"/>
              </a:spcAft>
              <a:buClr>
                <a:schemeClr val="tx1"/>
              </a:buClr>
              <a:buSzPct val="100000"/>
              <a:buFont typeface="Wingdings" panose="05000000000000000000" pitchFamily="2" charset="2"/>
              <a:buChar char="v"/>
            </a:pPr>
            <a:r>
              <a:rPr lang="en-US" dirty="0"/>
              <a:t>Various AI technologies, mainly machine learning and deep learning, can extract useful information from wireless systems, learn and make decisions from dynamic environments and are considered as possible solutions for complex and previously intractable problems in future wireless networks</a:t>
            </a:r>
            <a:r>
              <a:rPr lang="en-US" dirty="0" smtClean="0"/>
              <a:t>.</a:t>
            </a:r>
          </a:p>
          <a:p>
            <a:pPr marL="0" indent="0" algn="just">
              <a:lnSpc>
                <a:spcPct val="150000"/>
              </a:lnSpc>
              <a:spcAft>
                <a:spcPts val="1600"/>
              </a:spcAft>
              <a:buClr>
                <a:schemeClr val="tx1"/>
              </a:buClr>
              <a:buSzPct val="100000"/>
            </a:pPr>
            <a:endParaRPr lang="en-US" dirty="0"/>
          </a:p>
        </p:txBody>
      </p:sp>
      <p:sp>
        <p:nvSpPr>
          <p:cNvPr id="2" name="Rectangle 1"/>
          <p:cNvSpPr/>
          <p:nvPr/>
        </p:nvSpPr>
        <p:spPr>
          <a:xfrm>
            <a:off x="7907138" y="135151"/>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14</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23953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barn(inVertical)">
                                      <p:cBhvr>
                                        <p:cTn id="7" dur="500"/>
                                        <p:tgtEl>
                                          <p:spTgt spid="68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84">
                                            <p:txEl>
                                              <p:pRg st="0" end="0"/>
                                            </p:txEl>
                                          </p:spTgt>
                                        </p:tgtEl>
                                        <p:attrNameLst>
                                          <p:attrName>style.visibility</p:attrName>
                                        </p:attrNameLst>
                                      </p:cBhvr>
                                      <p:to>
                                        <p:strVal val="visible"/>
                                      </p:to>
                                    </p:set>
                                    <p:animEffect transition="in" filter="barn(inVertical)">
                                      <p:cBhvr>
                                        <p:cTn id="10" dur="500"/>
                                        <p:tgtEl>
                                          <p:spTgt spid="684">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84">
                                            <p:txEl>
                                              <p:pRg st="1" end="1"/>
                                            </p:txEl>
                                          </p:spTgt>
                                        </p:tgtEl>
                                        <p:attrNameLst>
                                          <p:attrName>style.visibility</p:attrName>
                                        </p:attrNameLst>
                                      </p:cBhvr>
                                      <p:to>
                                        <p:strVal val="visible"/>
                                      </p:to>
                                    </p:set>
                                    <p:animEffect transition="in" filter="barn(inVertical)">
                                      <p:cBhvr>
                                        <p:cTn id="13" dur="500"/>
                                        <p:tgtEl>
                                          <p:spTgt spid="684">
                                            <p:txEl>
                                              <p:pRg st="1" end="1"/>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84">
                                            <p:txEl>
                                              <p:pRg st="2" end="2"/>
                                            </p:txEl>
                                          </p:spTgt>
                                        </p:tgtEl>
                                        <p:attrNameLst>
                                          <p:attrName>style.visibility</p:attrName>
                                        </p:attrNameLst>
                                      </p:cBhvr>
                                      <p:to>
                                        <p:strVal val="visible"/>
                                      </p:to>
                                    </p:set>
                                    <p:animEffect transition="in" filter="barn(inVertical)">
                                      <p:cBhvr>
                                        <p:cTn id="16" dur="500"/>
                                        <p:tgtEl>
                                          <p:spTgt spid="6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p:bldP spid="68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55001" y="301438"/>
            <a:ext cx="9027121" cy="5688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smtClean="0">
                <a:latin typeface="Algerian" panose="04020705040A02060702" pitchFamily="82" charset="0"/>
                <a:cs typeface="Times New Roman" panose="02020603050405020304" pitchFamily="18" charset="0"/>
              </a:rPr>
              <a:t>Objective</a:t>
            </a:r>
            <a:endParaRPr sz="2800" dirty="0">
              <a:latin typeface="Algerian" panose="04020705040A02060702" pitchFamily="82" charset="0"/>
              <a:cs typeface="Times New Roman" panose="02020603050405020304" pitchFamily="18" charset="0"/>
            </a:endParaRPr>
          </a:p>
        </p:txBody>
      </p:sp>
      <p:sp>
        <p:nvSpPr>
          <p:cNvPr id="2" name="Rectangle 1"/>
          <p:cNvSpPr/>
          <p:nvPr/>
        </p:nvSpPr>
        <p:spPr>
          <a:xfrm>
            <a:off x="55001" y="1437055"/>
            <a:ext cx="9027121" cy="3429144"/>
          </a:xfrm>
          <a:prstGeom prst="rect">
            <a:avLst/>
          </a:prstGeom>
        </p:spPr>
        <p:txBody>
          <a:bodyPr wrap="square">
            <a:spAutoFit/>
          </a:bodyPr>
          <a:lstStyle/>
          <a:p>
            <a:pPr algn="just">
              <a:lnSpc>
                <a:spcPct val="150000"/>
              </a:lnSpc>
              <a:spcAft>
                <a:spcPts val="1600"/>
              </a:spcAft>
              <a:buClr>
                <a:schemeClr val="tx1"/>
              </a:buClr>
              <a:buSzPct val="100000"/>
            </a:pPr>
            <a:r>
              <a:rPr lang="en-US" sz="1600" b="1" dirty="0">
                <a:solidFill>
                  <a:schemeClr val="tx1"/>
                </a:solidFill>
                <a:latin typeface="Times New Roman" panose="02020603050405020304" pitchFamily="18" charset="0"/>
                <a:cs typeface="Times New Roman" panose="02020603050405020304" pitchFamily="18" charset="0"/>
              </a:rPr>
              <a:t>The objective is to solve the complicated decision making problem and to improve the efficiency and performance of the </a:t>
            </a:r>
            <a:r>
              <a:rPr lang="en-US" sz="1600" b="1" dirty="0" smtClean="0">
                <a:solidFill>
                  <a:schemeClr val="tx1"/>
                </a:solidFill>
                <a:latin typeface="Times New Roman" panose="02020603050405020304" pitchFamily="18" charset="0"/>
                <a:cs typeface="Times New Roman" panose="02020603050405020304" pitchFamily="18" charset="0"/>
              </a:rPr>
              <a:t>network.</a:t>
            </a:r>
            <a:endParaRPr lang="en-US" sz="1600" b="1" dirty="0">
              <a:solidFill>
                <a:schemeClr val="tx1"/>
              </a:solidFill>
              <a:latin typeface="Times New Roman" panose="02020603050405020304" pitchFamily="18" charset="0"/>
              <a:cs typeface="Times New Roman" panose="02020603050405020304" pitchFamily="18" charset="0"/>
            </a:endParaRPr>
          </a:p>
          <a:p>
            <a:pPr marL="171450" indent="-171450" algn="just">
              <a:lnSpc>
                <a:spcPct val="200000"/>
              </a:lnSpc>
              <a:buClr>
                <a:schemeClr val="tx2"/>
              </a:buClr>
              <a:buFont typeface="Wingdings" panose="05000000000000000000" pitchFamily="2" charset="2"/>
              <a:buChar char="Ø"/>
            </a:pPr>
            <a:endParaRPr lang="en-US" sz="800" dirty="0">
              <a:solidFill>
                <a:schemeClr val="tx2"/>
              </a:solidFill>
              <a:latin typeface="Times New Roman" panose="02020603050405020304" pitchFamily="18" charset="0"/>
              <a:cs typeface="Times New Roman" panose="02020603050405020304" pitchFamily="18" charset="0"/>
            </a:endParaRPr>
          </a:p>
          <a:p>
            <a:pPr algn="just">
              <a:lnSpc>
                <a:spcPct val="150000"/>
              </a:lnSpc>
            </a:pPr>
            <a:r>
              <a:rPr lang="en-US" sz="1600" b="1" dirty="0" smtClean="0">
                <a:solidFill>
                  <a:schemeClr val="tx2"/>
                </a:solidFill>
                <a:latin typeface="Times New Roman" panose="02020603050405020304" pitchFamily="18" charset="0"/>
                <a:cs typeface="Times New Roman" panose="02020603050405020304" pitchFamily="18" charset="0"/>
              </a:rPr>
              <a:t>Intelligent Resource Management in Future Wireless Networks Inspired by Artificial Intelligence </a:t>
            </a:r>
            <a:r>
              <a:rPr lang="en-US" sz="1600" dirty="0" smtClean="0">
                <a:solidFill>
                  <a:schemeClr val="tx2"/>
                </a:solidFill>
                <a:latin typeface="Times New Roman" panose="02020603050405020304" pitchFamily="18" charset="0"/>
                <a:cs typeface="Times New Roman" panose="02020603050405020304" pitchFamily="18" charset="0"/>
              </a:rPr>
              <a:t>is a new technology for future wireless network to improve network performance, including reducing computation delay, transmission delay and bandwidth consumption. </a:t>
            </a:r>
            <a:r>
              <a:rPr lang="en-US" sz="1600" dirty="0" smtClean="0">
                <a:latin typeface="Times New Roman" panose="02020603050405020304" pitchFamily="18" charset="0"/>
                <a:cs typeface="Times New Roman" panose="02020603050405020304" pitchFamily="18" charset="0"/>
              </a:rPr>
              <a:t>.</a:t>
            </a:r>
            <a:r>
              <a:rPr lang="en-US" sz="1600" dirty="0" smtClean="0">
                <a:solidFill>
                  <a:schemeClr val="tx2"/>
                </a:solidFill>
                <a:latin typeface="Times New Roman" panose="02020603050405020304" pitchFamily="18" charset="0"/>
                <a:cs typeface="Times New Roman" panose="02020603050405020304" pitchFamily="18" charset="0"/>
              </a:rPr>
              <a:t>A 5G based AI-assisted intelligent wireless network architecture is given, based on the architecture,  Deep Q-network (DQN) algorithm is used to figure out Joint Resource Allocation.</a:t>
            </a:r>
          </a:p>
          <a:p>
            <a:pPr>
              <a:lnSpc>
                <a:spcPct val="150000"/>
              </a:lnSpc>
            </a:pPr>
            <a:endParaRPr lang="en-US" sz="1300" b="1" dirty="0">
              <a:solidFill>
                <a:schemeClr val="tx2"/>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a:xfrm>
            <a:off x="7764406" y="-182063"/>
            <a:ext cx="628649" cy="575765"/>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15</a:t>
            </a:fld>
            <a:endParaRPr lang="en-US" sz="1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0" y="4970180"/>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barn(inVertical)">
                                      <p:cBhvr>
                                        <p:cTn id="7" dur="500"/>
                                        <p:tgtEl>
                                          <p:spTgt spid="69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1021976" y="210917"/>
            <a:ext cx="6640694" cy="1106894"/>
          </a:xfrm>
          <a:prstGeom prst="rect">
            <a:avLst/>
          </a:prstGeom>
        </p:spPr>
        <p:txBody>
          <a:bodyPr spcFirstLastPara="1" wrap="square" lIns="91425" tIns="91425" rIns="91425" bIns="91425" anchor="ctr" anchorCtr="0">
            <a:noAutofit/>
          </a:bodyPr>
          <a:lstStyle/>
          <a:p>
            <a:pPr lvl="0" algn="ctr"/>
            <a:r>
              <a:rPr lang="en-US" sz="1800" dirty="0" smtClean="0">
                <a:latin typeface="Algerian" panose="04020705040A02060702" pitchFamily="82" charset="0"/>
                <a:cs typeface="Times New Roman" panose="02020603050405020304" pitchFamily="18" charset="0"/>
              </a:rPr>
              <a:t>ARCHITECTURE </a:t>
            </a:r>
            <a:r>
              <a:rPr lang="en-US" sz="1800" dirty="0">
                <a:latin typeface="Algerian" panose="04020705040A02060702" pitchFamily="82" charset="0"/>
                <a:cs typeface="Times New Roman" panose="02020603050405020304" pitchFamily="18" charset="0"/>
              </a:rPr>
              <a:t>OF 5G-BASED AI-ASSISTED INTELLIGENT WIRELESS NETWORK</a:t>
            </a:r>
            <a:endParaRPr sz="1800" dirty="0">
              <a:latin typeface="Algerian" panose="04020705040A02060702" pitchFamily="82" charset="0"/>
              <a:cs typeface="Times New Roman" panose="02020603050405020304" pitchFamily="18" charset="0"/>
            </a:endParaRPr>
          </a:p>
        </p:txBody>
      </p:sp>
      <p:pic>
        <p:nvPicPr>
          <p:cNvPr id="4" name="Picture 3"/>
          <p:cNvPicPr/>
          <p:nvPr/>
        </p:nvPicPr>
        <p:blipFill rotWithShape="1">
          <a:blip r:embed="rId4">
            <a:extLst>
              <a:ext uri="{28A0092B-C50C-407E-A947-70E740481C1C}">
                <a14:useLocalDpi xmlns:a14="http://schemas.microsoft.com/office/drawing/2010/main" val="0"/>
              </a:ext>
            </a:extLst>
          </a:blip>
          <a:srcRect b="5942"/>
          <a:stretch/>
        </p:blipFill>
        <p:spPr bwMode="auto">
          <a:xfrm>
            <a:off x="1021976" y="1317811"/>
            <a:ext cx="6980872" cy="33750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53640926-AAD7-44D8-BBD7-CCE9431645EC}">
              <a14:shadowObscured xmlns:a14="http://schemas.microsoft.com/office/drawing/2010/main"/>
            </a:ext>
          </a:extLst>
        </p:spPr>
      </p:pic>
      <p:sp>
        <p:nvSpPr>
          <p:cNvPr id="2" name="Rectangle 1"/>
          <p:cNvSpPr/>
          <p:nvPr/>
        </p:nvSpPr>
        <p:spPr>
          <a:xfrm>
            <a:off x="7872647" y="105393"/>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16</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54"/>
                                        </p:tgtEl>
                                        <p:attrNameLst>
                                          <p:attrName>style.visibility</p:attrName>
                                        </p:attrNameLst>
                                      </p:cBhvr>
                                      <p:to>
                                        <p:strVal val="visible"/>
                                      </p:to>
                                    </p:set>
                                    <p:animEffect transition="in" filter="barn(inVertical)">
                                      <p:cBhvr>
                                        <p:cTn id="7" dur="500"/>
                                        <p:tgtEl>
                                          <p:spTgt spid="754"/>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4" name="Rectangle 3"/>
          <p:cNvSpPr/>
          <p:nvPr/>
        </p:nvSpPr>
        <p:spPr>
          <a:xfrm>
            <a:off x="114300" y="199098"/>
            <a:ext cx="8827994" cy="4593565"/>
          </a:xfrm>
          <a:prstGeom prst="rect">
            <a:avLst/>
          </a:prstGeom>
        </p:spPr>
        <p:txBody>
          <a:bodyPr wrap="square">
            <a:spAutoFit/>
          </a:bodyPr>
          <a:lstStyle/>
          <a:p>
            <a:pPr algn="ctr">
              <a:lnSpc>
                <a:spcPct val="150000"/>
              </a:lnSpc>
            </a:pPr>
            <a:r>
              <a:rPr lang="en-US" sz="1800" b="1" dirty="0">
                <a:solidFill>
                  <a:schemeClr val="tx2"/>
                </a:solidFill>
                <a:latin typeface="Algerian" panose="04020705040A02060702" pitchFamily="82" charset="0"/>
                <a:ea typeface="Tahoma" panose="020B0604030504040204" pitchFamily="34" charset="0"/>
                <a:cs typeface="Times New Roman" panose="02020603050405020304" pitchFamily="18" charset="0"/>
              </a:rPr>
              <a:t>The </a:t>
            </a:r>
            <a:r>
              <a:rPr lang="en-US" sz="1800" b="1" dirty="0" smtClean="0">
                <a:solidFill>
                  <a:schemeClr val="tx2"/>
                </a:solidFill>
                <a:latin typeface="Algerian" panose="04020705040A02060702" pitchFamily="82" charset="0"/>
                <a:ea typeface="Tahoma" panose="020B0604030504040204" pitchFamily="34" charset="0"/>
                <a:cs typeface="Times New Roman" panose="02020603050405020304" pitchFamily="18" charset="0"/>
              </a:rPr>
              <a:t>system architecture is divided into </a:t>
            </a:r>
            <a:r>
              <a:rPr lang="en-US" sz="1800" b="1" dirty="0">
                <a:solidFill>
                  <a:schemeClr val="tx2"/>
                </a:solidFill>
                <a:latin typeface="Algerian" panose="04020705040A02060702" pitchFamily="82" charset="0"/>
                <a:ea typeface="Tahoma" panose="020B0604030504040204" pitchFamily="34" charset="0"/>
                <a:cs typeface="Times New Roman" panose="02020603050405020304" pitchFamily="18" charset="0"/>
              </a:rPr>
              <a:t>four </a:t>
            </a:r>
            <a:r>
              <a:rPr lang="en-US" sz="1800" b="1" dirty="0" smtClean="0">
                <a:solidFill>
                  <a:schemeClr val="tx2"/>
                </a:solidFill>
                <a:latin typeface="Algerian" panose="04020705040A02060702" pitchFamily="82" charset="0"/>
                <a:ea typeface="Tahoma" panose="020B0604030504040204" pitchFamily="34" charset="0"/>
                <a:cs typeface="Times New Roman" panose="02020603050405020304" pitchFamily="18" charset="0"/>
              </a:rPr>
              <a:t>parts</a:t>
            </a:r>
            <a:endParaRPr lang="en-US" sz="1800" b="1" dirty="0" smtClean="0">
              <a:solidFill>
                <a:schemeClr val="tx2"/>
              </a:solidFill>
              <a:latin typeface="Algerian" panose="04020705040A02060702" pitchFamily="82" charset="0"/>
              <a:ea typeface="Calibri" panose="020F0502020204030204" pitchFamily="34" charset="0"/>
              <a:cs typeface="Times New Roman" panose="02020603050405020304" pitchFamily="18" charset="0"/>
            </a:endParaRPr>
          </a:p>
          <a:p>
            <a:pPr marL="285750" indent="-285750" algn="ctr">
              <a:lnSpc>
                <a:spcPct val="150000"/>
              </a:lnSpc>
              <a:buClr>
                <a:schemeClr val="tx2"/>
              </a:buClr>
              <a:buSzPct val="90000"/>
              <a:buFont typeface="Wingdings" panose="05000000000000000000" pitchFamily="2" charset="2"/>
              <a:buChar char="q"/>
            </a:pPr>
            <a:r>
              <a:rPr lang="en-US" sz="1600" b="1" dirty="0" smtClean="0">
                <a:solidFill>
                  <a:schemeClr val="tx2"/>
                </a:solidFill>
                <a:latin typeface="Times New Roman" panose="02020603050405020304" pitchFamily="18" charset="0"/>
                <a:cs typeface="Times New Roman" panose="02020603050405020304" pitchFamily="18" charset="0"/>
              </a:rPr>
              <a:t>Physical Infrastructure</a:t>
            </a:r>
          </a:p>
          <a:p>
            <a:pPr algn="ctr">
              <a:lnSpc>
                <a:spcPct val="150000"/>
              </a:lnSpc>
              <a:buClr>
                <a:schemeClr val="tx2"/>
              </a:buClr>
              <a:buSzPct val="90000"/>
            </a:pPr>
            <a:r>
              <a:rPr lang="en-US" b="1" dirty="0" smtClean="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It consists </a:t>
            </a:r>
            <a:r>
              <a:rPr lang="en-US" dirty="0">
                <a:solidFill>
                  <a:schemeClr val="tx2"/>
                </a:solidFill>
                <a:latin typeface="Times New Roman" panose="02020603050405020304" pitchFamily="18" charset="0"/>
                <a:cs typeface="Times New Roman" panose="02020603050405020304" pitchFamily="18" charset="0"/>
              </a:rPr>
              <a:t>of caching servers, edge computing servers and </a:t>
            </a:r>
            <a:r>
              <a:rPr lang="en-US" dirty="0" err="1" smtClean="0">
                <a:solidFill>
                  <a:schemeClr val="tx2"/>
                </a:solidFill>
                <a:latin typeface="Times New Roman" panose="02020603050405020304" pitchFamily="18" charset="0"/>
                <a:cs typeface="Times New Roman" panose="02020603050405020304" pitchFamily="18" charset="0"/>
              </a:rPr>
              <a:t>gNodeB</a:t>
            </a:r>
            <a:r>
              <a:rPr lang="en-US" dirty="0" smtClean="0">
                <a:solidFill>
                  <a:schemeClr val="tx2"/>
                </a:solidFill>
                <a:latin typeface="Times New Roman" panose="02020603050405020304" pitchFamily="18" charset="0"/>
                <a:cs typeface="Times New Roman" panose="02020603050405020304" pitchFamily="18" charset="0"/>
              </a:rPr>
              <a:t>.</a:t>
            </a:r>
            <a:endParaRPr lang="en-US" b="1" dirty="0" smtClean="0">
              <a:solidFill>
                <a:schemeClr val="tx2"/>
              </a:solidFill>
              <a:latin typeface="Times New Roman" panose="02020603050405020304" pitchFamily="18" charset="0"/>
              <a:cs typeface="Times New Roman" panose="02020603050405020304" pitchFamily="18" charset="0"/>
            </a:endParaRPr>
          </a:p>
          <a:p>
            <a:pPr marL="171450" indent="-171450" algn="ctr">
              <a:lnSpc>
                <a:spcPct val="150000"/>
              </a:lnSpc>
              <a:buClr>
                <a:schemeClr val="tx2"/>
              </a:buClr>
              <a:buSzPct val="90000"/>
              <a:buFont typeface="Wingdings" panose="05000000000000000000" pitchFamily="2" charset="2"/>
              <a:buChar char="q"/>
            </a:pPr>
            <a:endParaRPr lang="en-US" sz="800" b="1" dirty="0">
              <a:solidFill>
                <a:schemeClr val="tx2"/>
              </a:solidFill>
              <a:latin typeface="Times New Roman" panose="02020603050405020304" pitchFamily="18" charset="0"/>
              <a:cs typeface="Times New Roman" panose="02020603050405020304" pitchFamily="18" charset="0"/>
            </a:endParaRPr>
          </a:p>
          <a:p>
            <a:pPr marL="285750" indent="-285750" algn="ctr">
              <a:lnSpc>
                <a:spcPct val="150000"/>
              </a:lnSpc>
              <a:buClr>
                <a:schemeClr val="tx2"/>
              </a:buClr>
              <a:buSzPct val="90000"/>
              <a:buFont typeface="Wingdings" panose="05000000000000000000" pitchFamily="2" charset="2"/>
              <a:buChar char="q"/>
            </a:pPr>
            <a:r>
              <a:rPr lang="en-US" sz="1600" b="1" dirty="0" smtClean="0">
                <a:solidFill>
                  <a:schemeClr val="tx2"/>
                </a:solidFill>
                <a:latin typeface="Times New Roman" panose="02020603050405020304" pitchFamily="18" charset="0"/>
                <a:cs typeface="Times New Roman" panose="02020603050405020304" pitchFamily="18" charset="0"/>
              </a:rPr>
              <a:t>Logical Infrastructure</a:t>
            </a:r>
          </a:p>
          <a:p>
            <a:pPr algn="ctr">
              <a:lnSpc>
                <a:spcPct val="150000"/>
              </a:lnSpc>
              <a:buClr>
                <a:schemeClr val="tx2"/>
              </a:buClr>
              <a:buSzPct val="90000"/>
            </a:pPr>
            <a:r>
              <a:rPr lang="en-US" dirty="0">
                <a:solidFill>
                  <a:schemeClr val="tx2"/>
                </a:solidFill>
                <a:latin typeface="Times New Roman" panose="02020603050405020304" pitchFamily="18" charset="0"/>
                <a:cs typeface="Times New Roman" panose="02020603050405020304" pitchFamily="18" charset="0"/>
              </a:rPr>
              <a:t>The physical infrastructures are abstract into logical-virtual resources in the logical infrastructure layer</a:t>
            </a:r>
            <a:r>
              <a:rPr lang="en-US" dirty="0" smtClean="0">
                <a:solidFill>
                  <a:schemeClr val="tx2"/>
                </a:solidFill>
                <a:latin typeface="Times New Roman" panose="02020603050405020304" pitchFamily="18" charset="0"/>
                <a:cs typeface="Times New Roman" panose="02020603050405020304" pitchFamily="18" charset="0"/>
              </a:rPr>
              <a:t>.</a:t>
            </a:r>
          </a:p>
          <a:p>
            <a:pPr algn="ctr">
              <a:lnSpc>
                <a:spcPct val="150000"/>
              </a:lnSpc>
              <a:buClr>
                <a:schemeClr val="tx2"/>
              </a:buClr>
              <a:buSzPct val="90000"/>
            </a:pPr>
            <a:endParaRPr lang="en-US" sz="1300" b="1" dirty="0">
              <a:solidFill>
                <a:schemeClr val="tx2"/>
              </a:solidFill>
              <a:latin typeface="Times New Roman" panose="02020603050405020304" pitchFamily="18" charset="0"/>
              <a:cs typeface="Times New Roman" panose="02020603050405020304" pitchFamily="18" charset="0"/>
            </a:endParaRPr>
          </a:p>
          <a:p>
            <a:pPr marL="285750" indent="-285750" algn="ctr">
              <a:lnSpc>
                <a:spcPct val="150000"/>
              </a:lnSpc>
              <a:buClr>
                <a:schemeClr val="tx2"/>
              </a:buClr>
              <a:buSzPct val="90000"/>
              <a:buFont typeface="Wingdings" panose="05000000000000000000" pitchFamily="2" charset="2"/>
              <a:buChar char="q"/>
            </a:pPr>
            <a:r>
              <a:rPr lang="en-US" sz="1600" b="1" dirty="0" smtClean="0">
                <a:solidFill>
                  <a:schemeClr val="tx2"/>
                </a:solidFill>
                <a:latin typeface="Times New Roman" panose="02020603050405020304" pitchFamily="18" charset="0"/>
                <a:cs typeface="Times New Roman" panose="02020603050405020304" pitchFamily="18" charset="0"/>
              </a:rPr>
              <a:t>Software </a:t>
            </a:r>
            <a:r>
              <a:rPr lang="en-US" sz="1600" b="1" dirty="0">
                <a:solidFill>
                  <a:schemeClr val="tx2"/>
                </a:solidFill>
                <a:latin typeface="Times New Roman" panose="02020603050405020304" pitchFamily="18" charset="0"/>
                <a:cs typeface="Times New Roman" panose="02020603050405020304" pitchFamily="18" charset="0"/>
              </a:rPr>
              <a:t>N</a:t>
            </a:r>
            <a:r>
              <a:rPr lang="en-US" sz="1600" b="1" dirty="0" smtClean="0">
                <a:solidFill>
                  <a:schemeClr val="tx2"/>
                </a:solidFill>
                <a:latin typeface="Times New Roman" panose="02020603050405020304" pitchFamily="18" charset="0"/>
                <a:cs typeface="Times New Roman" panose="02020603050405020304" pitchFamily="18" charset="0"/>
              </a:rPr>
              <a:t>etwork Functions</a:t>
            </a:r>
          </a:p>
          <a:p>
            <a:pPr algn="ctr">
              <a:lnSpc>
                <a:spcPct val="150000"/>
              </a:lnSpc>
              <a:buClr>
                <a:schemeClr val="tx2"/>
              </a:buClr>
              <a:buSzPct val="90000"/>
            </a:pPr>
            <a:r>
              <a:rPr lang="en-US" dirty="0">
                <a:solidFill>
                  <a:schemeClr val="tx1"/>
                </a:solidFill>
                <a:latin typeface="Times New Roman" panose="02020603050405020304" pitchFamily="18" charset="0"/>
                <a:cs typeface="Times New Roman" panose="02020603050405020304" pitchFamily="18" charset="0"/>
              </a:rPr>
              <a:t>In the software network functions layer, </a:t>
            </a:r>
            <a:r>
              <a:rPr lang="en-US" dirty="0" smtClean="0">
                <a:solidFill>
                  <a:schemeClr val="tx2"/>
                </a:solidFill>
                <a:latin typeface="Times New Roman" panose="02020603050405020304" pitchFamily="18" charset="0"/>
                <a:cs typeface="Times New Roman" panose="02020603050405020304" pitchFamily="18" charset="0"/>
              </a:rPr>
              <a:t>Virtual </a:t>
            </a:r>
            <a:r>
              <a:rPr lang="en-US" dirty="0">
                <a:solidFill>
                  <a:schemeClr val="tx2"/>
                </a:solidFill>
                <a:latin typeface="Times New Roman" panose="02020603050405020304" pitchFamily="18" charset="0"/>
                <a:cs typeface="Times New Roman" panose="02020603050405020304" pitchFamily="18" charset="0"/>
              </a:rPr>
              <a:t>Network Functions </a:t>
            </a:r>
            <a:r>
              <a:rPr lang="en-US" dirty="0" smtClean="0">
                <a:solidFill>
                  <a:schemeClr val="tx2"/>
                </a:solidFill>
                <a:latin typeface="Times New Roman" panose="02020603050405020304" pitchFamily="18" charset="0"/>
                <a:cs typeface="Times New Roman" panose="02020603050405020304" pitchFamily="18" charset="0"/>
              </a:rPr>
              <a:t>are </a:t>
            </a:r>
            <a:r>
              <a:rPr lang="en-US" dirty="0">
                <a:solidFill>
                  <a:schemeClr val="tx2"/>
                </a:solidFill>
                <a:latin typeface="Times New Roman" panose="02020603050405020304" pitchFamily="18" charset="0"/>
                <a:cs typeface="Times New Roman" panose="02020603050405020304" pitchFamily="18" charset="0"/>
              </a:rPr>
              <a:t>software that provide some kinds of network services. And Virtual Network Function Manager </a:t>
            </a:r>
            <a:r>
              <a:rPr lang="en-US" dirty="0" smtClean="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is responsible for Virtual Network Function lifecycle management.</a:t>
            </a:r>
            <a:endParaRPr lang="en-US" b="1" dirty="0" smtClean="0">
              <a:solidFill>
                <a:schemeClr val="tx2"/>
              </a:solidFill>
              <a:latin typeface="Times New Roman" panose="02020603050405020304" pitchFamily="18" charset="0"/>
              <a:cs typeface="Times New Roman" panose="02020603050405020304" pitchFamily="18" charset="0"/>
            </a:endParaRPr>
          </a:p>
          <a:p>
            <a:pPr marL="171450" indent="-171450" algn="ctr">
              <a:lnSpc>
                <a:spcPct val="150000"/>
              </a:lnSpc>
              <a:buClr>
                <a:schemeClr val="tx2"/>
              </a:buClr>
              <a:buSzPct val="90000"/>
              <a:buFont typeface="Wingdings" panose="05000000000000000000" pitchFamily="2" charset="2"/>
              <a:buChar char="q"/>
            </a:pPr>
            <a:endParaRPr lang="en-US" sz="800" b="1" dirty="0" smtClean="0">
              <a:solidFill>
                <a:schemeClr val="tx2"/>
              </a:solidFill>
              <a:latin typeface="Times New Roman" panose="02020603050405020304" pitchFamily="18" charset="0"/>
              <a:cs typeface="Times New Roman" panose="02020603050405020304" pitchFamily="18" charset="0"/>
            </a:endParaRPr>
          </a:p>
          <a:p>
            <a:pPr marL="285750" indent="-285750" algn="ctr">
              <a:lnSpc>
                <a:spcPct val="150000"/>
              </a:lnSpc>
              <a:buClr>
                <a:schemeClr val="tx2"/>
              </a:buClr>
              <a:buSzPct val="90000"/>
              <a:buFont typeface="Wingdings" panose="05000000000000000000" pitchFamily="2" charset="2"/>
              <a:buChar char="q"/>
            </a:pPr>
            <a:r>
              <a:rPr lang="en-US" sz="1600" b="1" dirty="0" smtClean="0">
                <a:solidFill>
                  <a:schemeClr val="tx2"/>
                </a:solidFill>
                <a:latin typeface="Times New Roman" panose="02020603050405020304" pitchFamily="18" charset="0"/>
                <a:cs typeface="Times New Roman" panose="02020603050405020304" pitchFamily="18" charset="0"/>
              </a:rPr>
              <a:t>Orchestrators</a:t>
            </a:r>
          </a:p>
          <a:p>
            <a:pPr algn="ctr">
              <a:lnSpc>
                <a:spcPct val="150000"/>
              </a:lnSpc>
              <a:buClr>
                <a:schemeClr val="tx2"/>
              </a:buClr>
              <a:buSzPct val="90000"/>
            </a:pPr>
            <a:r>
              <a:rPr lang="en-US" dirty="0" smtClean="0">
                <a:solidFill>
                  <a:schemeClr val="tx2"/>
                </a:solidFill>
                <a:latin typeface="Times New Roman" panose="02020603050405020304" pitchFamily="18" charset="0"/>
                <a:cs typeface="Times New Roman" panose="02020603050405020304" pitchFamily="18" charset="0"/>
              </a:rPr>
              <a:t>It is </a:t>
            </a:r>
            <a:r>
              <a:rPr lang="en-US" dirty="0">
                <a:solidFill>
                  <a:schemeClr val="tx2"/>
                </a:solidFill>
                <a:latin typeface="Times New Roman" panose="02020603050405020304" pitchFamily="18" charset="0"/>
                <a:cs typeface="Times New Roman" panose="02020603050405020304" pitchFamily="18" charset="0"/>
              </a:rPr>
              <a:t>responsible for </a:t>
            </a:r>
            <a:r>
              <a:rPr lang="en-US" dirty="0" smtClean="0">
                <a:solidFill>
                  <a:schemeClr val="tx2"/>
                </a:solidFill>
                <a:latin typeface="Times New Roman" panose="02020603050405020304" pitchFamily="18" charset="0"/>
                <a:cs typeface="Times New Roman" panose="02020603050405020304" pitchFamily="18" charset="0"/>
              </a:rPr>
              <a:t>organizing </a:t>
            </a:r>
            <a:r>
              <a:rPr lang="en-US" dirty="0">
                <a:solidFill>
                  <a:schemeClr val="tx2"/>
                </a:solidFill>
                <a:latin typeface="Times New Roman" panose="02020603050405020304" pitchFamily="18" charset="0"/>
                <a:cs typeface="Times New Roman" panose="02020603050405020304" pitchFamily="18" charset="0"/>
              </a:rPr>
              <a:t>infrastructures based on the tasks attribute and resource status.</a:t>
            </a:r>
            <a:endParaRPr lang="en-US" b="1" dirty="0" smtClean="0">
              <a:solidFill>
                <a:schemeClr val="tx2"/>
              </a:solidFill>
              <a:latin typeface="Times New Roman" panose="02020603050405020304" pitchFamily="18" charset="0"/>
              <a:cs typeface="Times New Roman" panose="02020603050405020304" pitchFamily="18" charset="0"/>
            </a:endParaRPr>
          </a:p>
          <a:p>
            <a:pPr marL="285750" indent="-285750" algn="ctr">
              <a:lnSpc>
                <a:spcPct val="150000"/>
              </a:lnSpc>
              <a:buClr>
                <a:schemeClr val="tx2"/>
              </a:buClr>
              <a:buSzPct val="90000"/>
              <a:buFont typeface="Wingdings" panose="05000000000000000000" pitchFamily="2" charset="2"/>
              <a:buChar char="q"/>
            </a:pPr>
            <a:endParaRPr lang="en-US" b="1" dirty="0">
              <a:solidFill>
                <a:schemeClr val="tx2"/>
              </a:solidFill>
              <a:latin typeface="Times New Roman" panose="02020603050405020304" pitchFamily="18" charset="0"/>
              <a:cs typeface="Times New Roman" panose="02020603050405020304" pitchFamily="18" charset="0"/>
            </a:endParaRPr>
          </a:p>
        </p:txBody>
      </p:sp>
      <p:sp>
        <p:nvSpPr>
          <p:cNvPr id="2" name="Rectangle 1"/>
          <p:cNvSpPr/>
          <p:nvPr/>
        </p:nvSpPr>
        <p:spPr>
          <a:xfrm>
            <a:off x="7890695" y="86944"/>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17</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arn(inVertical)">
                                      <p:cBhvr>
                                        <p:cTn id="10" dur="500"/>
                                        <p:tgtEl>
                                          <p:spTgt spid="4">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500"/>
                                        <p:tgtEl>
                                          <p:spTgt spid="4">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arn(inVertical)">
                                      <p:cBhvr>
                                        <p:cTn id="16" dur="500"/>
                                        <p:tgtEl>
                                          <p:spTgt spid="4">
                                            <p:txEl>
                                              <p:pRg st="4" end="4"/>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arn(inVertical)">
                                      <p:cBhvr>
                                        <p:cTn id="19" dur="500"/>
                                        <p:tgtEl>
                                          <p:spTgt spid="4">
                                            <p:txEl>
                                              <p:pRg st="5" end="5"/>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arn(inVertical)">
                                      <p:cBhvr>
                                        <p:cTn id="22" dur="500"/>
                                        <p:tgtEl>
                                          <p:spTgt spid="4">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barn(inVertical)">
                                      <p:cBhvr>
                                        <p:cTn id="25" dur="500"/>
                                        <p:tgtEl>
                                          <p:spTgt spid="4">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animEffect transition="in" filter="barn(inVertical)">
                                      <p:cBhvr>
                                        <p:cTn id="28" dur="500"/>
                                        <p:tgtEl>
                                          <p:spTgt spid="4">
                                            <p:txEl>
                                              <p:pRg st="10" end="1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animEffect transition="in" filter="barn(inVertical)">
                                      <p:cBhvr>
                                        <p:cTn id="31"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sz="2400" dirty="0">
                <a:latin typeface="Algerian" panose="04020705040A02060702" pitchFamily="82" charset="0"/>
                <a:cs typeface="Times New Roman" panose="02020603050405020304" pitchFamily="18" charset="0"/>
              </a:rPr>
              <a:t>AI FOR RESOURCE ALLOCATION PROBLEM</a:t>
            </a:r>
          </a:p>
        </p:txBody>
      </p:sp>
      <p:grpSp>
        <p:nvGrpSpPr>
          <p:cNvPr id="1605" name="Google Shape;1605;p42"/>
          <p:cNvGrpSpPr/>
          <p:nvPr/>
        </p:nvGrpSpPr>
        <p:grpSpPr>
          <a:xfrm>
            <a:off x="1047566" y="1676257"/>
            <a:ext cx="616582" cy="614577"/>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27" name="Google Shape;1627;p42"/>
          <p:cNvGrpSpPr/>
          <p:nvPr/>
        </p:nvGrpSpPr>
        <p:grpSpPr>
          <a:xfrm>
            <a:off x="685928" y="1318008"/>
            <a:ext cx="1319162" cy="1319162"/>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683" name="Google Shape;1683;p42"/>
          <p:cNvGrpSpPr/>
          <p:nvPr/>
        </p:nvGrpSpPr>
        <p:grpSpPr>
          <a:xfrm>
            <a:off x="5175119" y="3210636"/>
            <a:ext cx="635477" cy="633411"/>
            <a:chOff x="6039282" y="1042577"/>
            <a:chExt cx="734315" cy="731929"/>
          </a:xfrm>
        </p:grpSpPr>
        <p:sp>
          <p:nvSpPr>
            <p:cNvPr id="1684" name="Google Shape;1684;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6" name="Google Shape;1686;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7" name="Google Shape;1687;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8" name="Google Shape;1688;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9" name="Google Shape;1689;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0" name="Google Shape;1690;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1" name="Google Shape;1691;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2" name="Google Shape;1692;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3" name="Google Shape;1693;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4" name="Google Shape;1694;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5" name="Google Shape;1695;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6" name="Google Shape;1696;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7" name="Google Shape;1697;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8" name="Google Shape;1698;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99" name="Google Shape;1699;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0" name="Google Shape;1700;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1" name="Google Shape;1701;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2" name="Google Shape;1702;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3" name="Google Shape;1703;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4" name="Google Shape;1704;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705" name="Google Shape;1705;p42"/>
          <p:cNvGrpSpPr/>
          <p:nvPr/>
        </p:nvGrpSpPr>
        <p:grpSpPr>
          <a:xfrm rot="-5079530">
            <a:off x="4813491" y="2852495"/>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711" name="Google Shape;1711;p42"/>
          <p:cNvSpPr txBox="1"/>
          <p:nvPr/>
        </p:nvSpPr>
        <p:spPr>
          <a:xfrm>
            <a:off x="1972940" y="1742056"/>
            <a:ext cx="2358733" cy="564657"/>
          </a:xfrm>
          <a:prstGeom prst="rect">
            <a:avLst/>
          </a:prstGeom>
          <a:noFill/>
          <a:ln>
            <a:noFill/>
          </a:ln>
        </p:spPr>
        <p:txBody>
          <a:bodyPr spcFirstLastPara="1" wrap="square" lIns="91425" tIns="54850" rIns="91425" bIns="0" anchor="t" anchorCtr="0">
            <a:noAutofit/>
          </a:bodyPr>
          <a:lstStyle/>
          <a:p>
            <a:pPr lvl="0" algn="ctr">
              <a:spcAft>
                <a:spcPts val="1600"/>
              </a:spcAft>
            </a:pPr>
            <a:r>
              <a:rPr lang="en-US" sz="1600" b="1" dirty="0">
                <a:solidFill>
                  <a:schemeClr val="tx2"/>
                </a:solidFill>
                <a:latin typeface="Times New Roman" panose="02020603050405020304" pitchFamily="18" charset="0"/>
                <a:cs typeface="Times New Roman" panose="02020603050405020304" pitchFamily="18" charset="0"/>
              </a:rPr>
              <a:t>Supervised Learning &amp; Unsupervised Learning</a:t>
            </a:r>
            <a:endParaRPr sz="1600" b="1" dirty="0">
              <a:solidFill>
                <a:schemeClr val="tx2"/>
              </a:solidFill>
              <a:latin typeface="Times New Roman" panose="02020603050405020304" pitchFamily="18" charset="0"/>
              <a:ea typeface="Rajdhani"/>
              <a:cs typeface="Times New Roman" panose="02020603050405020304" pitchFamily="18" charset="0"/>
              <a:sym typeface="Rajdhani"/>
            </a:endParaRPr>
          </a:p>
        </p:txBody>
      </p:sp>
      <p:sp>
        <p:nvSpPr>
          <p:cNvPr id="1712" name="Google Shape;1712;p42"/>
          <p:cNvSpPr txBox="1"/>
          <p:nvPr/>
        </p:nvSpPr>
        <p:spPr>
          <a:xfrm>
            <a:off x="1824877" y="3379042"/>
            <a:ext cx="2074800" cy="349200"/>
          </a:xfrm>
          <a:prstGeom prst="rect">
            <a:avLst/>
          </a:prstGeom>
          <a:noFill/>
          <a:ln>
            <a:noFill/>
          </a:ln>
        </p:spPr>
        <p:txBody>
          <a:bodyPr spcFirstLastPara="1" wrap="square" lIns="91425" tIns="54850" rIns="91425" bIns="0" anchor="t" anchorCtr="0">
            <a:noAutofit/>
          </a:bodyPr>
          <a:lstStyle/>
          <a:p>
            <a:pPr lvl="0" algn="ctr">
              <a:spcAft>
                <a:spcPts val="1600"/>
              </a:spcAft>
            </a:pPr>
            <a:r>
              <a:rPr lang="en-US" sz="1600" b="1" dirty="0">
                <a:solidFill>
                  <a:schemeClr val="tx2"/>
                </a:solidFill>
                <a:latin typeface="Times New Roman" panose="02020603050405020304" pitchFamily="18" charset="0"/>
                <a:cs typeface="Times New Roman" panose="02020603050405020304" pitchFamily="18" charset="0"/>
              </a:rPr>
              <a:t>Deep Learning </a:t>
            </a:r>
            <a:endParaRPr sz="1600" b="1" dirty="0">
              <a:solidFill>
                <a:schemeClr val="tx2"/>
              </a:solidFill>
              <a:latin typeface="Times New Roman" panose="02020603050405020304" pitchFamily="18" charset="0"/>
              <a:ea typeface="Rajdhani"/>
              <a:cs typeface="Times New Roman" panose="02020603050405020304" pitchFamily="18" charset="0"/>
              <a:sym typeface="Rajdhani"/>
            </a:endParaRPr>
          </a:p>
        </p:txBody>
      </p:sp>
      <p:sp>
        <p:nvSpPr>
          <p:cNvPr id="1713" name="Google Shape;1713;p42"/>
          <p:cNvSpPr txBox="1"/>
          <p:nvPr/>
        </p:nvSpPr>
        <p:spPr>
          <a:xfrm>
            <a:off x="6212738" y="1741065"/>
            <a:ext cx="2441551" cy="349200"/>
          </a:xfrm>
          <a:prstGeom prst="rect">
            <a:avLst/>
          </a:prstGeom>
          <a:noFill/>
          <a:ln>
            <a:noFill/>
          </a:ln>
        </p:spPr>
        <p:txBody>
          <a:bodyPr spcFirstLastPara="1" wrap="square" lIns="91425" tIns="54850" rIns="91425" bIns="0" anchor="t" anchorCtr="0">
            <a:noAutofit/>
          </a:bodyPr>
          <a:lstStyle/>
          <a:p>
            <a:pPr lvl="0" algn="ctr">
              <a:spcAft>
                <a:spcPts val="1600"/>
              </a:spcAft>
            </a:pPr>
            <a:r>
              <a:rPr lang="en-US" sz="1600" b="1" dirty="0">
                <a:solidFill>
                  <a:schemeClr val="tx2"/>
                </a:solidFill>
                <a:latin typeface="Times New Roman" panose="02020603050405020304" pitchFamily="18" charset="0"/>
                <a:cs typeface="Times New Roman" panose="02020603050405020304" pitchFamily="18" charset="0"/>
              </a:rPr>
              <a:t>Reinforcement Learning</a:t>
            </a:r>
            <a:endParaRPr sz="1600" b="1" dirty="0">
              <a:solidFill>
                <a:schemeClr val="tx2"/>
              </a:solidFill>
              <a:latin typeface="Times New Roman" panose="02020603050405020304" pitchFamily="18" charset="0"/>
              <a:ea typeface="Rajdhani"/>
              <a:cs typeface="Times New Roman" panose="02020603050405020304" pitchFamily="18" charset="0"/>
              <a:sym typeface="Rajdhani"/>
            </a:endParaRPr>
          </a:p>
        </p:txBody>
      </p:sp>
      <p:sp>
        <p:nvSpPr>
          <p:cNvPr id="1714" name="Google Shape;1714;p42"/>
          <p:cNvSpPr txBox="1"/>
          <p:nvPr/>
        </p:nvSpPr>
        <p:spPr>
          <a:xfrm>
            <a:off x="6145990" y="3239013"/>
            <a:ext cx="2818069" cy="349200"/>
          </a:xfrm>
          <a:prstGeom prst="rect">
            <a:avLst/>
          </a:prstGeom>
          <a:noFill/>
          <a:ln>
            <a:noFill/>
          </a:ln>
        </p:spPr>
        <p:txBody>
          <a:bodyPr spcFirstLastPara="1" wrap="square" lIns="91425" tIns="54850" rIns="91425" bIns="0" anchor="t" anchorCtr="0">
            <a:noAutofit/>
          </a:bodyPr>
          <a:lstStyle/>
          <a:p>
            <a:pPr lvl="0" algn="ctr">
              <a:spcAft>
                <a:spcPts val="1600"/>
              </a:spcAft>
            </a:pPr>
            <a:r>
              <a:rPr lang="en-US" sz="1600" b="1" dirty="0">
                <a:solidFill>
                  <a:schemeClr val="tx2"/>
                </a:solidFill>
                <a:latin typeface="Times New Roman" panose="02020603050405020304" pitchFamily="18" charset="0"/>
                <a:cs typeface="Times New Roman" panose="02020603050405020304" pitchFamily="18" charset="0"/>
              </a:rPr>
              <a:t>Deep Reinforcement Learning </a:t>
            </a:r>
            <a:endParaRPr sz="1600" b="1" dirty="0">
              <a:solidFill>
                <a:schemeClr val="tx2"/>
              </a:solidFill>
              <a:latin typeface="Times New Roman" panose="02020603050405020304" pitchFamily="18" charset="0"/>
              <a:ea typeface="Rajdhani"/>
              <a:cs typeface="Times New Roman" panose="02020603050405020304" pitchFamily="18" charset="0"/>
              <a:sym typeface="Rajdhani"/>
            </a:endParaRPr>
          </a:p>
        </p:txBody>
      </p:sp>
      <p:sp>
        <p:nvSpPr>
          <p:cNvPr id="2" name="Rectangle 1"/>
          <p:cNvSpPr/>
          <p:nvPr/>
        </p:nvSpPr>
        <p:spPr>
          <a:xfrm>
            <a:off x="7881048" y="77319"/>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18</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7433" y="4939878"/>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02"/>
                                        </p:tgtEl>
                                        <p:attrNameLst>
                                          <p:attrName>style.visibility</p:attrName>
                                        </p:attrNameLst>
                                      </p:cBhvr>
                                      <p:to>
                                        <p:strVal val="visible"/>
                                      </p:to>
                                    </p:set>
                                    <p:animEffect transition="in" filter="barn(inVertical)">
                                      <p:cBhvr>
                                        <p:cTn id="7" dur="500"/>
                                        <p:tgtEl>
                                          <p:spTgt spid="160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05"/>
                                        </p:tgtEl>
                                        <p:attrNameLst>
                                          <p:attrName>style.visibility</p:attrName>
                                        </p:attrNameLst>
                                      </p:cBhvr>
                                      <p:to>
                                        <p:strVal val="visible"/>
                                      </p:to>
                                    </p:set>
                                    <p:animEffect transition="in" filter="randombar(horizontal)">
                                      <p:cBhvr>
                                        <p:cTn id="12" dur="500"/>
                                        <p:tgtEl>
                                          <p:spTgt spid="1605"/>
                                        </p:tgtEl>
                                      </p:cBhvr>
                                    </p:animEffect>
                                  </p:childTnLst>
                                </p:cTn>
                              </p:par>
                              <p:par>
                                <p:cTn id="13" presetID="14" presetClass="entr" presetSubtype="10" fill="hold" nodeType="withEffect">
                                  <p:stCondLst>
                                    <p:cond delay="0"/>
                                  </p:stCondLst>
                                  <p:childTnLst>
                                    <p:set>
                                      <p:cBhvr>
                                        <p:cTn id="14" dur="1" fill="hold">
                                          <p:stCondLst>
                                            <p:cond delay="0"/>
                                          </p:stCondLst>
                                        </p:cTn>
                                        <p:tgtEl>
                                          <p:spTgt spid="1627"/>
                                        </p:tgtEl>
                                        <p:attrNameLst>
                                          <p:attrName>style.visibility</p:attrName>
                                        </p:attrNameLst>
                                      </p:cBhvr>
                                      <p:to>
                                        <p:strVal val="visible"/>
                                      </p:to>
                                    </p:set>
                                    <p:animEffect transition="in" filter="randombar(horizontal)">
                                      <p:cBhvr>
                                        <p:cTn id="15" dur="500"/>
                                        <p:tgtEl>
                                          <p:spTgt spid="162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711"/>
                                        </p:tgtEl>
                                        <p:attrNameLst>
                                          <p:attrName>style.visibility</p:attrName>
                                        </p:attrNameLst>
                                      </p:cBhvr>
                                      <p:to>
                                        <p:strVal val="visible"/>
                                      </p:to>
                                    </p:set>
                                    <p:animEffect transition="in" filter="randombar(horizontal)">
                                      <p:cBhvr>
                                        <p:cTn id="18" dur="500"/>
                                        <p:tgtEl>
                                          <p:spTgt spid="17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53"/>
                                        </p:tgtEl>
                                        <p:attrNameLst>
                                          <p:attrName>style.visibility</p:attrName>
                                        </p:attrNameLst>
                                      </p:cBhvr>
                                      <p:to>
                                        <p:strVal val="visible"/>
                                      </p:to>
                                    </p:set>
                                    <p:animEffect transition="in" filter="randombar(horizontal)">
                                      <p:cBhvr>
                                        <p:cTn id="23" dur="500"/>
                                        <p:tgtEl>
                                          <p:spTgt spid="1653"/>
                                        </p:tgtEl>
                                      </p:cBhvr>
                                    </p:animEffect>
                                  </p:childTnLst>
                                </p:cTn>
                              </p:par>
                              <p:par>
                                <p:cTn id="24" presetID="14" presetClass="entr" presetSubtype="10" fill="hold" nodeType="withEffect">
                                  <p:stCondLst>
                                    <p:cond delay="0"/>
                                  </p:stCondLst>
                                  <p:childTnLst>
                                    <p:set>
                                      <p:cBhvr>
                                        <p:cTn id="25" dur="1" fill="hold">
                                          <p:stCondLst>
                                            <p:cond delay="0"/>
                                          </p:stCondLst>
                                        </p:cTn>
                                        <p:tgtEl>
                                          <p:spTgt spid="1631"/>
                                        </p:tgtEl>
                                        <p:attrNameLst>
                                          <p:attrName>style.visibility</p:attrName>
                                        </p:attrNameLst>
                                      </p:cBhvr>
                                      <p:to>
                                        <p:strVal val="visible"/>
                                      </p:to>
                                    </p:set>
                                    <p:animEffect transition="in" filter="randombar(horizontal)">
                                      <p:cBhvr>
                                        <p:cTn id="26" dur="500"/>
                                        <p:tgtEl>
                                          <p:spTgt spid="1631"/>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713"/>
                                        </p:tgtEl>
                                        <p:attrNameLst>
                                          <p:attrName>style.visibility</p:attrName>
                                        </p:attrNameLst>
                                      </p:cBhvr>
                                      <p:to>
                                        <p:strVal val="visible"/>
                                      </p:to>
                                    </p:set>
                                    <p:animEffect transition="in" filter="randombar(horizontal)">
                                      <p:cBhvr>
                                        <p:cTn id="29" dur="500"/>
                                        <p:tgtEl>
                                          <p:spTgt spid="1713"/>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679"/>
                                        </p:tgtEl>
                                        <p:attrNameLst>
                                          <p:attrName>style.visibility</p:attrName>
                                        </p:attrNameLst>
                                      </p:cBhvr>
                                      <p:to>
                                        <p:strVal val="visible"/>
                                      </p:to>
                                    </p:set>
                                    <p:animEffect transition="in" filter="randombar(horizontal)">
                                      <p:cBhvr>
                                        <p:cTn id="34" dur="500"/>
                                        <p:tgtEl>
                                          <p:spTgt spid="1679"/>
                                        </p:tgtEl>
                                      </p:cBhvr>
                                    </p:animEffect>
                                  </p:childTnLst>
                                </p:cTn>
                              </p:par>
                              <p:par>
                                <p:cTn id="35" presetID="14" presetClass="entr" presetSubtype="10" fill="hold" nodeType="withEffect">
                                  <p:stCondLst>
                                    <p:cond delay="0"/>
                                  </p:stCondLst>
                                  <p:childTnLst>
                                    <p:set>
                                      <p:cBhvr>
                                        <p:cTn id="36" dur="1" fill="hold">
                                          <p:stCondLst>
                                            <p:cond delay="0"/>
                                          </p:stCondLst>
                                        </p:cTn>
                                        <p:tgtEl>
                                          <p:spTgt spid="1657"/>
                                        </p:tgtEl>
                                        <p:attrNameLst>
                                          <p:attrName>style.visibility</p:attrName>
                                        </p:attrNameLst>
                                      </p:cBhvr>
                                      <p:to>
                                        <p:strVal val="visible"/>
                                      </p:to>
                                    </p:set>
                                    <p:animEffect transition="in" filter="randombar(horizontal)">
                                      <p:cBhvr>
                                        <p:cTn id="37" dur="500"/>
                                        <p:tgtEl>
                                          <p:spTgt spid="165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712"/>
                                        </p:tgtEl>
                                        <p:attrNameLst>
                                          <p:attrName>style.visibility</p:attrName>
                                        </p:attrNameLst>
                                      </p:cBhvr>
                                      <p:to>
                                        <p:strVal val="visible"/>
                                      </p:to>
                                    </p:set>
                                    <p:animEffect transition="in" filter="randombar(horizontal)">
                                      <p:cBhvr>
                                        <p:cTn id="40" dur="500"/>
                                        <p:tgtEl>
                                          <p:spTgt spid="1712"/>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1683"/>
                                        </p:tgtEl>
                                        <p:attrNameLst>
                                          <p:attrName>style.visibility</p:attrName>
                                        </p:attrNameLst>
                                      </p:cBhvr>
                                      <p:to>
                                        <p:strVal val="visible"/>
                                      </p:to>
                                    </p:set>
                                    <p:animEffect transition="in" filter="randombar(horizontal)">
                                      <p:cBhvr>
                                        <p:cTn id="45" dur="500"/>
                                        <p:tgtEl>
                                          <p:spTgt spid="1683"/>
                                        </p:tgtEl>
                                      </p:cBhvr>
                                    </p:animEffect>
                                  </p:childTnLst>
                                </p:cTn>
                              </p:par>
                              <p:par>
                                <p:cTn id="46" presetID="14" presetClass="entr" presetSubtype="10" fill="hold" nodeType="withEffect">
                                  <p:stCondLst>
                                    <p:cond delay="0"/>
                                  </p:stCondLst>
                                  <p:childTnLst>
                                    <p:set>
                                      <p:cBhvr>
                                        <p:cTn id="47" dur="1" fill="hold">
                                          <p:stCondLst>
                                            <p:cond delay="0"/>
                                          </p:stCondLst>
                                        </p:cTn>
                                        <p:tgtEl>
                                          <p:spTgt spid="1705"/>
                                        </p:tgtEl>
                                        <p:attrNameLst>
                                          <p:attrName>style.visibility</p:attrName>
                                        </p:attrNameLst>
                                      </p:cBhvr>
                                      <p:to>
                                        <p:strVal val="visible"/>
                                      </p:to>
                                    </p:set>
                                    <p:animEffect transition="in" filter="randombar(horizontal)">
                                      <p:cBhvr>
                                        <p:cTn id="48" dur="500"/>
                                        <p:tgtEl>
                                          <p:spTgt spid="170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714"/>
                                        </p:tgtEl>
                                        <p:attrNameLst>
                                          <p:attrName>style.visibility</p:attrName>
                                        </p:attrNameLst>
                                      </p:cBhvr>
                                      <p:to>
                                        <p:strVal val="visible"/>
                                      </p:to>
                                    </p:set>
                                    <p:animEffect transition="in" filter="randombar(horizontal)">
                                      <p:cBhvr>
                                        <p:cTn id="51" dur="500"/>
                                        <p:tgtEl>
                                          <p:spTgt spid="1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2" grpId="0"/>
      <p:bldP spid="1711" grpId="0"/>
      <p:bldP spid="1712" grpId="0"/>
      <p:bldP spid="1713" grpId="0"/>
      <p:bldP spid="171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3" name="Rectangle 2"/>
          <p:cNvSpPr/>
          <p:nvPr/>
        </p:nvSpPr>
        <p:spPr>
          <a:xfrm>
            <a:off x="-190500" y="-41149"/>
            <a:ext cx="7738782" cy="962186"/>
          </a:xfrm>
          <a:prstGeom prst="rect">
            <a:avLst/>
          </a:prstGeom>
        </p:spPr>
        <p:txBody>
          <a:bodyPr wrap="square">
            <a:spAutoFit/>
          </a:bodyPr>
          <a:lstStyle/>
          <a:p>
            <a:pPr marL="457200" lvl="1" algn="ctr">
              <a:lnSpc>
                <a:spcPct val="150000"/>
              </a:lnSpc>
              <a:buSzPts val="1300"/>
            </a:pPr>
            <a:r>
              <a:rPr lang="en-US" sz="2000" b="1" dirty="0" smtClean="0">
                <a:solidFill>
                  <a:schemeClr val="tx2"/>
                </a:solidFill>
                <a:latin typeface="Algerian" panose="04020705040A02060702" pitchFamily="82" charset="0"/>
                <a:ea typeface="Calibri" panose="020F0502020204030204" pitchFamily="34" charset="0"/>
                <a:cs typeface="Times New Roman" panose="02020603050405020304" pitchFamily="18" charset="0"/>
              </a:rPr>
              <a:t>SUMMARIZED OF </a:t>
            </a:r>
            <a:r>
              <a:rPr lang="en-US" sz="2000" b="1" dirty="0">
                <a:solidFill>
                  <a:schemeClr val="tx2"/>
                </a:solidFill>
                <a:latin typeface="Algerian" panose="04020705040A02060702" pitchFamily="82" charset="0"/>
                <a:ea typeface="Calibri" panose="020F0502020204030204" pitchFamily="34" charset="0"/>
                <a:cs typeface="Times New Roman" panose="02020603050405020304" pitchFamily="18" charset="0"/>
              </a:rPr>
              <a:t>AI-BASED APPROACHES USED IN RESOURCE MANAGEMENT</a:t>
            </a:r>
            <a:endParaRPr lang="en-US" sz="1800" dirty="0">
              <a:solidFill>
                <a:schemeClr val="tx2"/>
              </a:solidFill>
              <a:effectLst/>
              <a:latin typeface="Algerian" panose="04020705040A02060702" pitchFamily="82" charset="0"/>
              <a:ea typeface="Calibri" panose="020F0502020204030204" pitchFamily="34" charset="0"/>
              <a:cs typeface="Times New Roman" panose="02020603050405020304" pitchFamily="18" charset="0"/>
            </a:endParaRPr>
          </a:p>
        </p:txBody>
      </p:sp>
      <p:pic>
        <p:nvPicPr>
          <p:cNvPr id="14" name="Picture 13"/>
          <p:cNvPicPr/>
          <p:nvPr/>
        </p:nvPicPr>
        <p:blipFill rotWithShape="1">
          <a:blip r:embed="rId4">
            <a:extLst>
              <a:ext uri="{28A0092B-C50C-407E-A947-70E740481C1C}">
                <a14:useLocalDpi xmlns:a14="http://schemas.microsoft.com/office/drawing/2010/main" val="0"/>
              </a:ext>
            </a:extLst>
          </a:blip>
          <a:srcRect l="529" r="428"/>
          <a:stretch/>
        </p:blipFill>
        <p:spPr bwMode="auto">
          <a:xfrm>
            <a:off x="219429" y="1001581"/>
            <a:ext cx="8662353" cy="38729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a:xfrm>
            <a:off x="7756786" y="0"/>
            <a:ext cx="628649" cy="357618"/>
          </a:xfrm>
        </p:spPr>
        <p:txBody>
          <a:bodyPr/>
          <a:lstStyle/>
          <a:p>
            <a:fld id="{D57F1E4F-1CFF-5643-939E-217C01CDF565}" type="slidenum">
              <a:rPr lang="en-US" sz="1600" b="1" smtClean="0">
                <a:solidFill>
                  <a:schemeClr val="tx1"/>
                </a:solidFill>
                <a:latin typeface="Times New Roman" panose="02020603050405020304" pitchFamily="18" charset="0"/>
                <a:cs typeface="Times New Roman" panose="02020603050405020304" pitchFamily="18" charset="0"/>
              </a:rPr>
              <a:pPr/>
              <a:t>19</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4955103"/>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2" name="Title 1"/>
          <p:cNvSpPr>
            <a:spLocks noGrp="1"/>
          </p:cNvSpPr>
          <p:nvPr>
            <p:ph type="title"/>
          </p:nvPr>
        </p:nvSpPr>
        <p:spPr>
          <a:xfrm>
            <a:off x="60512" y="1434600"/>
            <a:ext cx="9029700" cy="2274300"/>
          </a:xfrm>
        </p:spPr>
        <p:txBody>
          <a:bodyPr/>
          <a:lstStyle/>
          <a:p>
            <a:pPr algn="ctr"/>
            <a:r>
              <a:rPr lang="en-US" dirty="0" smtClean="0">
                <a:latin typeface="Algerian" panose="04020705040A02060702" pitchFamily="82" charset="0"/>
                <a:cs typeface="Times New Roman" panose="02020603050405020304" pitchFamily="18" charset="0"/>
              </a:rPr>
              <a:t>HISTORY</a:t>
            </a:r>
            <a:endParaRPr lang="en-US" dirty="0">
              <a:latin typeface="Algerian" panose="04020705040A02060702" pitchFamily="82" charset="0"/>
              <a:cs typeface="Times New Roman" panose="02020603050405020304" pitchFamily="18" charset="0"/>
            </a:endParaRPr>
          </a:p>
        </p:txBody>
      </p:sp>
      <p:sp>
        <p:nvSpPr>
          <p:cNvPr id="3" name="Rectangle 2"/>
          <p:cNvSpPr/>
          <p:nvPr/>
        </p:nvSpPr>
        <p:spPr>
          <a:xfrm>
            <a:off x="7929597" y="71705"/>
            <a:ext cx="287258" cy="338554"/>
          </a:xfrm>
          <a:prstGeom prst="rect">
            <a:avLst/>
          </a:prstGeom>
        </p:spPr>
        <p:txBody>
          <a:bodyPr wrap="none">
            <a:spAutoFit/>
          </a:bodyPr>
          <a:lstStyle/>
          <a:p>
            <a:r>
              <a:rPr lang="en-US" sz="1600" b="1" dirty="0" smtClean="0">
                <a:solidFill>
                  <a:schemeClr val="tx1"/>
                </a:solidFill>
                <a:latin typeface="Times New Roman" panose="02020603050405020304" pitchFamily="18" charset="0"/>
                <a:cs typeface="Times New Roman" panose="02020603050405020304" pitchFamily="18" charset="0"/>
              </a:rPr>
              <a:t>2</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60960" y="4943445"/>
            <a:ext cx="3354020" cy="200055"/>
          </a:xfrm>
          <a:prstGeom prst="rect">
            <a:avLst/>
          </a:prstGeom>
        </p:spPr>
        <p:txBody>
          <a:bodyPr wrap="squar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a:t>
            </a:r>
            <a:r>
              <a:rPr lang="en-US" sz="700" dirty="0" smtClean="0">
                <a:solidFill>
                  <a:schemeClr val="tx1"/>
                </a:solidFill>
                <a:latin typeface="Times New Roman" panose="02020603050405020304" pitchFamily="18" charset="0"/>
                <a:cs typeface="Times New Roman" panose="02020603050405020304" pitchFamily="18" charset="0"/>
              </a:rPr>
              <a:t> Computer Sciences</a:t>
            </a:r>
            <a:r>
              <a:rPr lang="en-US" sz="700" dirty="0">
                <a:solidFill>
                  <a:schemeClr val="tx1"/>
                </a:solidFill>
                <a:latin typeface="Times New Roman" panose="02020603050405020304" pitchFamily="18" charset="0"/>
                <a:cs typeface="Times New Roman" panose="02020603050405020304" pitchFamily="18" charset="0"/>
              </a:rPr>
              <a:t>, Mahatma Gandhi University</a:t>
            </a:r>
          </a:p>
        </p:txBody>
      </p:sp>
    </p:spTree>
    <p:extLst>
      <p:ext uri="{BB962C8B-B14F-4D97-AF65-F5344CB8AC3E}">
        <p14:creationId xmlns:p14="http://schemas.microsoft.com/office/powerpoint/2010/main" val="4352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2" name="Google Shape;1711;p42"/>
          <p:cNvSpPr txBox="1"/>
          <p:nvPr/>
        </p:nvSpPr>
        <p:spPr>
          <a:xfrm>
            <a:off x="150862" y="303929"/>
            <a:ext cx="8807823" cy="389303"/>
          </a:xfrm>
          <a:prstGeom prst="rect">
            <a:avLst/>
          </a:prstGeom>
          <a:noFill/>
          <a:ln>
            <a:noFill/>
          </a:ln>
        </p:spPr>
        <p:txBody>
          <a:bodyPr spcFirstLastPara="1" wrap="square" lIns="91425" tIns="54850" rIns="91425" bIns="0" anchor="t" anchorCtr="0">
            <a:noAutofit/>
          </a:bodyPr>
          <a:lstStyle/>
          <a:p>
            <a:pPr lvl="0" algn="ctr">
              <a:spcAft>
                <a:spcPts val="1600"/>
              </a:spcAft>
            </a:pPr>
            <a:r>
              <a:rPr lang="en-US" sz="2800" b="1" dirty="0" smtClean="0">
                <a:solidFill>
                  <a:schemeClr val="tx2"/>
                </a:solidFill>
                <a:latin typeface="Algerian" panose="04020705040A02060702" pitchFamily="82" charset="0"/>
                <a:ea typeface="Rajdhani"/>
                <a:cs typeface="Times New Roman" panose="02020603050405020304" pitchFamily="18" charset="0"/>
                <a:sym typeface="Rajdhani"/>
              </a:rPr>
              <a:t>methodology</a:t>
            </a:r>
            <a:endParaRPr sz="2800" b="1" dirty="0">
              <a:solidFill>
                <a:schemeClr val="tx2"/>
              </a:solidFill>
              <a:latin typeface="Algerian" panose="04020705040A02060702" pitchFamily="82" charset="0"/>
              <a:ea typeface="Rajdhani"/>
              <a:cs typeface="Times New Roman" panose="02020603050405020304" pitchFamily="18" charset="0"/>
              <a:sym typeface="Rajdhani"/>
            </a:endParaRPr>
          </a:p>
        </p:txBody>
      </p:sp>
      <p:sp>
        <p:nvSpPr>
          <p:cNvPr id="23" name="Rectangle 22"/>
          <p:cNvSpPr/>
          <p:nvPr/>
        </p:nvSpPr>
        <p:spPr>
          <a:xfrm>
            <a:off x="150862" y="894306"/>
            <a:ext cx="8807823" cy="3970318"/>
          </a:xfrm>
          <a:prstGeom prst="rect">
            <a:avLst/>
          </a:prstGeom>
        </p:spPr>
        <p:txBody>
          <a:bodyPr wrap="square">
            <a:spAutoFit/>
          </a:bodyPr>
          <a:lstStyle/>
          <a:p>
            <a:pPr marL="285750" indent="-285750">
              <a:lnSpc>
                <a:spcPct val="200000"/>
              </a:lnSpc>
              <a:buClr>
                <a:schemeClr val="tx2"/>
              </a:buClr>
              <a:buFont typeface="Wingdings" panose="05000000000000000000" pitchFamily="2" charset="2"/>
              <a:buChar char="v"/>
            </a:pPr>
            <a:r>
              <a:rPr lang="en-US" b="1"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Aim</a:t>
            </a: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 T</a:t>
            </a:r>
            <a:r>
              <a:rPr lang="en-US" dirty="0" smtClean="0">
                <a:solidFill>
                  <a:schemeClr val="tx2"/>
                </a:solidFill>
                <a:latin typeface="Times New Roman" panose="02020603050405020304" pitchFamily="18" charset="0"/>
                <a:cs typeface="Times New Roman" panose="02020603050405020304" pitchFamily="18" charset="0"/>
              </a:rPr>
              <a:t>o solve the joint resource allocation problem and</a:t>
            </a: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to improve the efficiency and performance of the network.</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To achieve the objective </a:t>
            </a:r>
            <a:r>
              <a:rPr lang="en-US" b="1" dirty="0" smtClean="0">
                <a:solidFill>
                  <a:schemeClr val="tx2"/>
                </a:solidFill>
                <a:latin typeface="Times New Roman" panose="02020603050405020304" pitchFamily="18" charset="0"/>
                <a:cs typeface="Times New Roman" panose="02020603050405020304" pitchFamily="18" charset="0"/>
              </a:rPr>
              <a:t>DEEP Q-NETWORK (DQN) Algorithm </a:t>
            </a:r>
            <a:r>
              <a:rPr lang="en-US" dirty="0" smtClean="0">
                <a:solidFill>
                  <a:schemeClr val="tx2"/>
                </a:solidFill>
                <a:latin typeface="Times New Roman" panose="02020603050405020304" pitchFamily="18" charset="0"/>
                <a:cs typeface="Times New Roman" panose="02020603050405020304" pitchFamily="18" charset="0"/>
              </a:rPr>
              <a:t>is used.</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DQN is a type of reinforcement learning that differs from traditional tabular RL algorithms.</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DQN requires a data set to train neural networks. </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DQN's data set comes from the interaction between the agent and the environment.</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A portion of the data generated from each interaction is stored and used to train the neural network.</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However, The order of data is Interrelated.</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In order to train neural networks, interconnections need to be removed.</a:t>
            </a:r>
          </a:p>
          <a:p>
            <a:pPr marL="285750" indent="-285750">
              <a:lnSpc>
                <a:spcPct val="20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Thus, the Experience Replay mechanism is introduced.</a:t>
            </a:r>
          </a:p>
        </p:txBody>
      </p:sp>
      <p:sp>
        <p:nvSpPr>
          <p:cNvPr id="3" name="Slide Number Placeholder 2"/>
          <p:cNvSpPr>
            <a:spLocks noGrp="1"/>
          </p:cNvSpPr>
          <p:nvPr>
            <p:ph type="sldNum" sz="quarter" idx="12"/>
          </p:nvPr>
        </p:nvSpPr>
        <p:spPr>
          <a:xfrm>
            <a:off x="7764406" y="44514"/>
            <a:ext cx="628649" cy="302262"/>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20</a:t>
            </a:fld>
            <a:endParaRPr lang="en-US" sz="1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48179"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139989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2" name="Google Shape;1711;p42"/>
          <p:cNvSpPr txBox="1"/>
          <p:nvPr/>
        </p:nvSpPr>
        <p:spPr>
          <a:xfrm>
            <a:off x="150864" y="74621"/>
            <a:ext cx="2828556" cy="389303"/>
          </a:xfrm>
          <a:prstGeom prst="rect">
            <a:avLst/>
          </a:prstGeom>
          <a:noFill/>
          <a:ln>
            <a:noFill/>
          </a:ln>
        </p:spPr>
        <p:txBody>
          <a:bodyPr spcFirstLastPara="1" wrap="square" lIns="91425" tIns="54850" rIns="91425" bIns="0" anchor="t" anchorCtr="0">
            <a:noAutofit/>
          </a:bodyPr>
          <a:lstStyle/>
          <a:p>
            <a:pPr lvl="0" algn="ctr">
              <a:spcAft>
                <a:spcPts val="1600"/>
              </a:spcAft>
            </a:pPr>
            <a:r>
              <a:rPr lang="en-US" sz="2800" b="1" dirty="0" smtClean="0">
                <a:solidFill>
                  <a:schemeClr val="tx2"/>
                </a:solidFill>
                <a:latin typeface="Algerian" panose="04020705040A02060702" pitchFamily="82" charset="0"/>
                <a:ea typeface="Rajdhani"/>
                <a:cs typeface="Times New Roman" panose="02020603050405020304" pitchFamily="18" charset="0"/>
                <a:sym typeface="Rajdhani"/>
              </a:rPr>
              <a:t>methodology</a:t>
            </a:r>
            <a:endParaRPr sz="2800" b="1" dirty="0">
              <a:solidFill>
                <a:schemeClr val="tx2"/>
              </a:solidFill>
              <a:latin typeface="Algerian" panose="04020705040A02060702" pitchFamily="82" charset="0"/>
              <a:ea typeface="Rajdhani"/>
              <a:cs typeface="Times New Roman" panose="02020603050405020304" pitchFamily="18" charset="0"/>
              <a:sym typeface="Rajdhani"/>
            </a:endParaRPr>
          </a:p>
        </p:txBody>
      </p:sp>
      <p:pic>
        <p:nvPicPr>
          <p:cNvPr id="4" name="Picture 3"/>
          <p:cNvPicPr/>
          <p:nvPr/>
        </p:nvPicPr>
        <p:blipFill rotWithShape="1">
          <a:blip r:embed="rId4">
            <a:extLst>
              <a:ext uri="{28A0092B-C50C-407E-A947-70E740481C1C}">
                <a14:useLocalDpi xmlns:a14="http://schemas.microsoft.com/office/drawing/2010/main" val="0"/>
              </a:ext>
            </a:extLst>
          </a:blip>
          <a:srcRect t="8621"/>
          <a:stretch/>
        </p:blipFill>
        <p:spPr bwMode="auto">
          <a:xfrm>
            <a:off x="4602069" y="74621"/>
            <a:ext cx="3008966" cy="49561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3" name="Rectangle 2"/>
          <p:cNvSpPr/>
          <p:nvPr/>
        </p:nvSpPr>
        <p:spPr>
          <a:xfrm>
            <a:off x="150864" y="1900005"/>
            <a:ext cx="4114799" cy="523220"/>
          </a:xfrm>
          <a:prstGeom prst="rect">
            <a:avLst/>
          </a:prstGeom>
        </p:spPr>
        <p:txBody>
          <a:bodyPr wrap="square">
            <a:spAutoFit/>
          </a:bodyPr>
          <a:lstStyle/>
          <a:p>
            <a:r>
              <a:rPr lang="en-US" b="1" dirty="0">
                <a:solidFill>
                  <a:schemeClr val="tx2"/>
                </a:solidFill>
                <a:latin typeface="Times New Roman" panose="02020603050405020304" pitchFamily="18" charset="0"/>
                <a:ea typeface="Times New Roman" panose="02020603050405020304" pitchFamily="18" charset="0"/>
              </a:rPr>
              <a:t>DEEP Q-NETWORK BASED JOINT RESOURCE </a:t>
            </a:r>
            <a:r>
              <a:rPr lang="en-US" b="1" dirty="0" smtClean="0">
                <a:solidFill>
                  <a:schemeClr val="tx2"/>
                </a:solidFill>
                <a:latin typeface="Times New Roman" panose="02020603050405020304" pitchFamily="18" charset="0"/>
                <a:ea typeface="Times New Roman" panose="02020603050405020304" pitchFamily="18" charset="0"/>
              </a:rPr>
              <a:t>ALLOCATION ALGORITHM</a:t>
            </a:r>
            <a:endParaRPr lang="en-US" dirty="0">
              <a:solidFill>
                <a:schemeClr val="tx2"/>
              </a:solidFill>
            </a:endParaRPr>
          </a:p>
        </p:txBody>
      </p:sp>
      <p:sp>
        <p:nvSpPr>
          <p:cNvPr id="5" name="Slide Number Placeholder 4"/>
          <p:cNvSpPr>
            <a:spLocks noGrp="1"/>
          </p:cNvSpPr>
          <p:nvPr>
            <p:ph type="sldNum" sz="quarter" idx="12"/>
          </p:nvPr>
        </p:nvSpPr>
        <p:spPr>
          <a:xfrm>
            <a:off x="7764406" y="74621"/>
            <a:ext cx="628649" cy="264162"/>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21</a:t>
            </a:fld>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8179"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538" t="69930" r="82896" b="25656"/>
          <a:stretch/>
        </p:blipFill>
        <p:spPr>
          <a:xfrm>
            <a:off x="5504447" y="1696927"/>
            <a:ext cx="1281364" cy="203078"/>
          </a:xfrm>
          <a:prstGeom prst="rect">
            <a:avLst/>
          </a:prstGeom>
        </p:spPr>
      </p:pic>
    </p:spTree>
    <p:extLst>
      <p:ext uri="{BB962C8B-B14F-4D97-AF65-F5344CB8AC3E}">
        <p14:creationId xmlns:p14="http://schemas.microsoft.com/office/powerpoint/2010/main" val="5191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5" name="Rectangle 4"/>
          <p:cNvSpPr/>
          <p:nvPr/>
        </p:nvSpPr>
        <p:spPr>
          <a:xfrm>
            <a:off x="73958" y="124328"/>
            <a:ext cx="9009529" cy="463012"/>
          </a:xfrm>
          <a:prstGeom prst="rect">
            <a:avLst/>
          </a:prstGeom>
        </p:spPr>
        <p:txBody>
          <a:bodyPr wrap="square">
            <a:spAutoFit/>
          </a:bodyPr>
          <a:lstStyle/>
          <a:p>
            <a:pPr lvl="0" algn="ctr">
              <a:lnSpc>
                <a:spcPct val="107000"/>
              </a:lnSpc>
              <a:spcAft>
                <a:spcPts val="800"/>
              </a:spcAft>
            </a:pPr>
            <a:r>
              <a:rPr lang="en-US" sz="2400" b="1" dirty="0">
                <a:solidFill>
                  <a:schemeClr val="tx2"/>
                </a:solidFill>
                <a:latin typeface="Algerian" panose="04020705040A02060702" pitchFamily="82" charset="0"/>
                <a:ea typeface="Calibri" panose="020F0502020204030204" pitchFamily="34" charset="0"/>
                <a:cs typeface="Times New Roman" panose="02020603050405020304" pitchFamily="18" charset="0"/>
              </a:rPr>
              <a:t>RESULTS AND ANALYSIS</a:t>
            </a:r>
            <a:endParaRPr lang="en-US" sz="1600" dirty="0">
              <a:solidFill>
                <a:schemeClr val="tx2"/>
              </a:solidFill>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6" name="Rectangle 5"/>
          <p:cNvSpPr/>
          <p:nvPr/>
        </p:nvSpPr>
        <p:spPr>
          <a:xfrm>
            <a:off x="147917" y="741253"/>
            <a:ext cx="8861610" cy="4185761"/>
          </a:xfrm>
          <a:prstGeom prst="rect">
            <a:avLst/>
          </a:prstGeom>
        </p:spPr>
        <p:txBody>
          <a:bodyPr wrap="square">
            <a:spAutoFit/>
          </a:bodyPr>
          <a:lstStyle/>
          <a:p>
            <a:pPr marL="285750" indent="-285750" algn="just">
              <a:lnSpc>
                <a:spcPct val="150000"/>
              </a:lnSpc>
              <a:buClr>
                <a:schemeClr val="tx2"/>
              </a:buClr>
              <a:buFont typeface="Wingdings" panose="05000000000000000000" pitchFamily="2" charset="2"/>
              <a:buChar char="v"/>
            </a:pP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 DQN-based integrated resource allocation algorithm aims to optimize resource allocation decisions based on task attributes and resource status. </a:t>
            </a:r>
            <a:endPar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Here, </a:t>
            </a:r>
            <a:r>
              <a:rPr lang="en-US" dirty="0">
                <a:solidFill>
                  <a:schemeClr val="tx2"/>
                </a:solidFill>
                <a:latin typeface="Times New Roman" panose="02020603050405020304" pitchFamily="18" charset="0"/>
                <a:cs typeface="Times New Roman" panose="02020603050405020304" pitchFamily="18" charset="0"/>
              </a:rPr>
              <a:t>analyze the DQN based integrated resource management algorithm in two steps</a:t>
            </a:r>
            <a:r>
              <a:rPr lang="en-US" dirty="0" smtClean="0">
                <a:solidFill>
                  <a:schemeClr val="tx2"/>
                </a:solidFill>
                <a:latin typeface="Times New Roman" panose="02020603050405020304" pitchFamily="18" charset="0"/>
                <a:cs typeface="Times New Roman" panose="02020603050405020304" pitchFamily="18" charset="0"/>
              </a:rPr>
              <a:t>. </a:t>
            </a:r>
          </a:p>
          <a:p>
            <a:pPr algn="just">
              <a:lnSpc>
                <a:spcPct val="150000"/>
              </a:lnSpc>
              <a:buClr>
                <a:schemeClr val="tx2"/>
              </a:buClr>
            </a:pP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1. The </a:t>
            </a:r>
            <a:r>
              <a:rPr lang="en-US" dirty="0">
                <a:solidFill>
                  <a:schemeClr val="tx2"/>
                </a:solidFill>
                <a:latin typeface="Times New Roman" panose="02020603050405020304" pitchFamily="18" charset="0"/>
                <a:cs typeface="Times New Roman" panose="02020603050405020304" pitchFamily="18" charset="0"/>
              </a:rPr>
              <a:t>cohesiveness performance is analyzed</a:t>
            </a:r>
            <a:r>
              <a:rPr lang="en-US" dirty="0" smtClean="0">
                <a:solidFill>
                  <a:schemeClr val="tx2"/>
                </a:solidFill>
                <a:latin typeface="Times New Roman" panose="02020603050405020304" pitchFamily="18" charset="0"/>
                <a:cs typeface="Times New Roman" panose="02020603050405020304" pitchFamily="18" charset="0"/>
              </a:rPr>
              <a:t>. </a:t>
            </a:r>
          </a:p>
          <a:p>
            <a:pPr algn="just">
              <a:lnSpc>
                <a:spcPct val="150000"/>
              </a:lnSpc>
              <a:buClr>
                <a:schemeClr val="tx2"/>
              </a:buClr>
            </a:pPr>
            <a:r>
              <a:rPr lang="en-US" dirty="0">
                <a:solidFill>
                  <a:schemeClr val="tx2"/>
                </a:solidFill>
                <a:latin typeface="Times New Roman" panose="02020603050405020304" pitchFamily="18" charset="0"/>
                <a:cs typeface="Times New Roman" panose="02020603050405020304" pitchFamily="18" charset="0"/>
              </a:rPr>
              <a:t>	</a:t>
            </a:r>
            <a:r>
              <a:rPr lang="en-US" dirty="0" smtClean="0">
                <a:solidFill>
                  <a:schemeClr val="tx2"/>
                </a:solidFill>
                <a:latin typeface="Times New Roman" panose="02020603050405020304" pitchFamily="18" charset="0"/>
                <a:cs typeface="Times New Roman" panose="02020603050405020304" pitchFamily="18" charset="0"/>
              </a:rPr>
              <a:t>2. Analyze </a:t>
            </a:r>
            <a:r>
              <a:rPr lang="en-US" dirty="0">
                <a:solidFill>
                  <a:schemeClr val="tx2"/>
                </a:solidFill>
                <a:latin typeface="Times New Roman" panose="02020603050405020304" pitchFamily="18" charset="0"/>
                <a:cs typeface="Times New Roman" panose="02020603050405020304" pitchFamily="18" charset="0"/>
              </a:rPr>
              <a:t>the performance of the algorithm to improve system reward</a:t>
            </a:r>
            <a:r>
              <a:rPr lang="en-US" dirty="0" smtClean="0">
                <a:solidFill>
                  <a:schemeClr val="tx2"/>
                </a:solidFill>
                <a:latin typeface="Times New Roman" panose="02020603050405020304" pitchFamily="18" charset="0"/>
                <a:cs typeface="Times New Roman" panose="02020603050405020304" pitchFamily="18" charset="0"/>
              </a:rPr>
              <a:t>.</a:t>
            </a:r>
          </a:p>
          <a:p>
            <a:pPr marL="285750" indent="-285750" algn="just">
              <a:lnSpc>
                <a:spcPct val="150000"/>
              </a:lnSpc>
              <a:buClr>
                <a:schemeClr val="tx2"/>
              </a:buClr>
              <a:buFont typeface="Wingdings" panose="05000000000000000000" pitchFamily="2" charset="2"/>
              <a:buChar char="v"/>
            </a:pPr>
            <a:r>
              <a:rPr lang="en-US" dirty="0">
                <a:solidFill>
                  <a:schemeClr val="tx2"/>
                </a:solidFill>
                <a:latin typeface="Times New Roman" panose="02020603050405020304" pitchFamily="18" charset="0"/>
                <a:cs typeface="Times New Roman" panose="02020603050405020304" pitchFamily="18" charset="0"/>
              </a:rPr>
              <a:t>At the beginning of the simulation, we start with the State Transition Probability Metrics to show the computing, caching, and communication status. </a:t>
            </a:r>
            <a:endParaRPr lang="en-US" dirty="0" smtClean="0">
              <a:solidFill>
                <a:schemeClr val="tx2"/>
              </a:solidFill>
              <a:latin typeface="Times New Roman" panose="02020603050405020304" pitchFamily="18" charset="0"/>
              <a:cs typeface="Times New Roman" panose="02020603050405020304" pitchFamily="18" charset="0"/>
            </a:endParaRPr>
          </a:p>
          <a:p>
            <a:pPr marL="285750" indent="-285750" algn="just">
              <a:lnSpc>
                <a:spcPct val="150000"/>
              </a:lnSpc>
              <a:buClr>
                <a:schemeClr val="tx2"/>
              </a:buClr>
              <a:buFont typeface="Wingdings" panose="05000000000000000000" pitchFamily="2" charset="2"/>
              <a:buChar char="v"/>
            </a:pPr>
            <a:r>
              <a:rPr lang="en-US" dirty="0" smtClean="0">
                <a:solidFill>
                  <a:schemeClr val="tx2"/>
                </a:solidFill>
                <a:latin typeface="Times New Roman" panose="02020603050405020304" pitchFamily="18" charset="0"/>
                <a:cs typeface="Times New Roman" panose="02020603050405020304" pitchFamily="18" charset="0"/>
              </a:rPr>
              <a:t>Here, compare the performance of four simulation schemes. </a:t>
            </a:r>
          </a:p>
          <a:p>
            <a:pPr>
              <a:lnSpc>
                <a:spcPct val="150000"/>
              </a:lnSpc>
            </a:pPr>
            <a:r>
              <a:rPr lang="en-US" dirty="0" smtClean="0">
                <a:solidFill>
                  <a:schemeClr val="tx2"/>
                </a:solidFill>
                <a:latin typeface="Times New Roman" panose="02020603050405020304" pitchFamily="18" charset="0"/>
                <a:cs typeface="Times New Roman" panose="02020603050405020304" pitchFamily="18" charset="0"/>
              </a:rPr>
              <a:t>	• DQN based joint allocation scheme. </a:t>
            </a:r>
          </a:p>
          <a:p>
            <a:pPr>
              <a:lnSpc>
                <a:spcPct val="150000"/>
              </a:lnSpc>
            </a:pPr>
            <a:r>
              <a:rPr lang="en-US" dirty="0" smtClean="0">
                <a:solidFill>
                  <a:schemeClr val="tx2"/>
                </a:solidFill>
                <a:latin typeface="Times New Roman" panose="02020603050405020304" pitchFamily="18" charset="0"/>
                <a:cs typeface="Times New Roman" panose="02020603050405020304" pitchFamily="18" charset="0"/>
              </a:rPr>
              <a:t>	• DQN based scheme except edge computing. </a:t>
            </a:r>
          </a:p>
          <a:p>
            <a:pPr>
              <a:lnSpc>
                <a:spcPct val="150000"/>
              </a:lnSpc>
            </a:pPr>
            <a:r>
              <a:rPr lang="en-US" dirty="0" smtClean="0">
                <a:solidFill>
                  <a:schemeClr val="tx2"/>
                </a:solidFill>
                <a:latin typeface="Times New Roman" panose="02020603050405020304" pitchFamily="18" charset="0"/>
                <a:cs typeface="Times New Roman" panose="02020603050405020304" pitchFamily="18" charset="0"/>
              </a:rPr>
              <a:t>	• DQN based scheme except caching. </a:t>
            </a:r>
          </a:p>
          <a:p>
            <a:pPr>
              <a:lnSpc>
                <a:spcPct val="150000"/>
              </a:lnSpc>
            </a:pPr>
            <a:r>
              <a:rPr lang="en-US" dirty="0" smtClean="0">
                <a:solidFill>
                  <a:schemeClr val="tx2"/>
                </a:solidFill>
                <a:latin typeface="Times New Roman" panose="02020603050405020304" pitchFamily="18" charset="0"/>
                <a:cs typeface="Times New Roman" panose="02020603050405020304" pitchFamily="18" charset="0"/>
              </a:rPr>
              <a:t>	• Static allocation scheme.</a:t>
            </a:r>
          </a:p>
          <a:p>
            <a:pPr marL="285750" indent="-285750" algn="just">
              <a:buClr>
                <a:schemeClr val="tx2"/>
              </a:buClr>
              <a:buFont typeface="Wingdings" panose="05000000000000000000" pitchFamily="2" charset="2"/>
              <a:buChar char="v"/>
            </a:pPr>
            <a:endParaRPr lang="en-US" dirty="0">
              <a:solidFill>
                <a:schemeClr val="tx2"/>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7764406" y="38332"/>
            <a:ext cx="628649" cy="317502"/>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22</a:t>
            </a:fld>
            <a:endParaRPr lang="en-US" sz="1600" b="1" dirty="0">
              <a:latin typeface="Times New Roman" panose="02020603050405020304" pitchFamily="18" charset="0"/>
              <a:cs typeface="Times New Roman" panose="02020603050405020304" pitchFamily="18" charset="0"/>
            </a:endParaRPr>
          </a:p>
        </p:txBody>
      </p:sp>
      <p:sp>
        <p:nvSpPr>
          <p:cNvPr id="7" name="Rectangle 6"/>
          <p:cNvSpPr/>
          <p:nvPr/>
        </p:nvSpPr>
        <p:spPr>
          <a:xfrm>
            <a:off x="-54275" y="4986117"/>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30112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2" name="Slide Number Placeholder 1"/>
          <p:cNvSpPr>
            <a:spLocks noGrp="1"/>
          </p:cNvSpPr>
          <p:nvPr>
            <p:ph type="sldNum" sz="quarter" idx="12"/>
          </p:nvPr>
        </p:nvSpPr>
        <p:spPr>
          <a:xfrm>
            <a:off x="7756786" y="0"/>
            <a:ext cx="628649" cy="357618"/>
          </a:xfrm>
        </p:spPr>
        <p:txBody>
          <a:bodyPr/>
          <a:lstStyle/>
          <a:p>
            <a:fld id="{D57F1E4F-1CFF-5643-939E-217C01CDF565}" type="slidenum">
              <a:rPr lang="en-US" sz="1600" b="1" smtClean="0">
                <a:solidFill>
                  <a:schemeClr val="tx1"/>
                </a:solidFill>
                <a:latin typeface="Times New Roman" panose="02020603050405020304" pitchFamily="18" charset="0"/>
                <a:cs typeface="Times New Roman" panose="02020603050405020304" pitchFamily="18" charset="0"/>
              </a:rPr>
              <a:pPr/>
              <a:t>23</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4955103"/>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pic>
        <p:nvPicPr>
          <p:cNvPr id="7" name="Picture 6"/>
          <p:cNvPicPr/>
          <p:nvPr/>
        </p:nvPicPr>
        <p:blipFill rotWithShape="1">
          <a:blip r:embed="rId4">
            <a:extLst>
              <a:ext uri="{28A0092B-C50C-407E-A947-70E740481C1C}">
                <a14:useLocalDpi xmlns:a14="http://schemas.microsoft.com/office/drawing/2010/main" val="0"/>
              </a:ext>
            </a:extLst>
          </a:blip>
          <a:srcRect l="20925" t="45004" r="53461" b="22591"/>
          <a:stretch/>
        </p:blipFill>
        <p:spPr bwMode="auto">
          <a:xfrm>
            <a:off x="2007649" y="36094"/>
            <a:ext cx="4138863" cy="1639121"/>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2449880" y="1651907"/>
            <a:ext cx="3142207" cy="246221"/>
          </a:xfrm>
          <a:prstGeom prst="rect">
            <a:avLst/>
          </a:prstGeom>
        </p:spPr>
        <p:txBody>
          <a:bodyPr wrap="none">
            <a:spAutoFit/>
          </a:bodyPr>
          <a:lstStyle/>
          <a:p>
            <a:r>
              <a:rPr lang="en-US" sz="1000" dirty="0" smtClean="0">
                <a:solidFill>
                  <a:schemeClr val="tx2"/>
                </a:solidFill>
                <a:latin typeface="Times New Roman" panose="02020603050405020304" pitchFamily="18" charset="0"/>
                <a:cs typeface="Times New Roman" panose="02020603050405020304" pitchFamily="18" charset="0"/>
              </a:rPr>
              <a:t>Shows the </a:t>
            </a:r>
            <a:r>
              <a:rPr lang="en-US" sz="1000" dirty="0">
                <a:solidFill>
                  <a:schemeClr val="tx2"/>
                </a:solidFill>
                <a:latin typeface="Times New Roman" panose="02020603050405020304" pitchFamily="18" charset="0"/>
                <a:cs typeface="Times New Roman" panose="02020603050405020304" pitchFamily="18" charset="0"/>
              </a:rPr>
              <a:t>return on rent varies with the training </a:t>
            </a:r>
            <a:r>
              <a:rPr lang="en-US" sz="1000" dirty="0" smtClean="0">
                <a:solidFill>
                  <a:schemeClr val="tx2"/>
                </a:solidFill>
                <a:latin typeface="Times New Roman" panose="02020603050405020304" pitchFamily="18" charset="0"/>
                <a:cs typeface="Times New Roman" panose="02020603050405020304" pitchFamily="18" charset="0"/>
              </a:rPr>
              <a:t>episodes</a:t>
            </a:r>
            <a:endParaRPr lang="en-US" sz="1000" dirty="0">
              <a:solidFill>
                <a:schemeClr val="tx2"/>
              </a:solidFill>
              <a:latin typeface="Times New Roman" panose="02020603050405020304" pitchFamily="18" charset="0"/>
              <a:cs typeface="Times New Roman" panose="02020603050405020304" pitchFamily="18" charset="0"/>
            </a:endParaRPr>
          </a:p>
        </p:txBody>
      </p:sp>
      <p:sp>
        <p:nvSpPr>
          <p:cNvPr id="5" name="Rectangle 4"/>
          <p:cNvSpPr/>
          <p:nvPr/>
        </p:nvSpPr>
        <p:spPr>
          <a:xfrm>
            <a:off x="360949" y="1876347"/>
            <a:ext cx="8632658" cy="3069879"/>
          </a:xfrm>
          <a:prstGeom prst="rect">
            <a:avLst/>
          </a:prstGeom>
        </p:spPr>
        <p:txBody>
          <a:bodyPr wrap="square">
            <a:spAutoFit/>
          </a:bodyPr>
          <a:lstStyle/>
          <a:p>
            <a:pPr>
              <a:lnSpc>
                <a:spcPct val="150000"/>
              </a:lnSpc>
            </a:pP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To know if the algorithm works well under different task attributes.</a:t>
            </a:r>
          </a:p>
          <a:p>
            <a:pPr marL="171450" lvl="7" indent="-171450">
              <a:lnSpc>
                <a:spcPct val="200000"/>
              </a:lnSpc>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Dynamically change the number of CPU cycles required to see the performance changes under different schemes.</a:t>
            </a:r>
          </a:p>
          <a:p>
            <a:pPr marL="171450" lvl="7" indent="-171450">
              <a:lnSpc>
                <a:spcPct val="150000"/>
              </a:lnSpc>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As CPU cycles increase, the ROR under different schemes decreases.</a:t>
            </a:r>
          </a:p>
          <a:p>
            <a:pPr marL="171450" lvl="5" indent="-171450">
              <a:lnSpc>
                <a:spcPct val="150000"/>
              </a:lnSpc>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Furthermore, the computing server takes longer to execute the task of the required CPU cycles and the computing  rate is reduced. </a:t>
            </a:r>
          </a:p>
          <a:p>
            <a:pPr marL="171450" lvl="6" indent="-171450">
              <a:lnSpc>
                <a:spcPct val="150000"/>
              </a:lnSpc>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Thus, the system receives lower fees from users and pays more for computing, which reduces the total rental revenue.</a:t>
            </a:r>
          </a:p>
          <a:p>
            <a:pPr marL="171450" lvl="6" indent="-171450">
              <a:lnSpc>
                <a:spcPct val="150000"/>
              </a:lnSpc>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The system can achieve greater benefits in handling tasks with smaller computing requirements</a:t>
            </a:r>
            <a:r>
              <a:rPr lang="en-US" dirty="0" smtClean="0">
                <a:solidFill>
                  <a:schemeClr val="tx2"/>
                </a:solidFill>
                <a:latin typeface="Times New Roman" panose="02020603050405020304" pitchFamily="18" charset="0"/>
                <a:cs typeface="Times New Roman" panose="02020603050405020304" pitchFamily="18" charset="0"/>
              </a:rPr>
              <a:t>.</a:t>
            </a:r>
          </a:p>
          <a:p>
            <a:pPr marL="171450" lvl="6" indent="-171450">
              <a:lnSpc>
                <a:spcPct val="150000"/>
              </a:lnSpc>
              <a:buClr>
                <a:schemeClr val="tx2"/>
              </a:buCl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It is clear that the DQN-based joint allocation scheme achieves the highest ROR</a:t>
            </a:r>
            <a:r>
              <a:rPr lang="en-US" dirty="0" smtClean="0">
                <a:solidFill>
                  <a:schemeClr val="tx2"/>
                </a:solidFill>
                <a:latin typeface="Times New Roman" panose="02020603050405020304" pitchFamily="18" charset="0"/>
                <a:cs typeface="Times New Roman" panose="02020603050405020304" pitchFamily="18" charset="0"/>
              </a:rPr>
              <a:t>.</a:t>
            </a:r>
            <a:endParaRPr lang="en-US"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163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2" name="Rectangle 1"/>
          <p:cNvSpPr/>
          <p:nvPr/>
        </p:nvSpPr>
        <p:spPr>
          <a:xfrm>
            <a:off x="73958" y="527817"/>
            <a:ext cx="8841441" cy="582082"/>
          </a:xfrm>
          <a:prstGeom prst="rect">
            <a:avLst/>
          </a:prstGeom>
        </p:spPr>
        <p:txBody>
          <a:bodyPr wrap="square">
            <a:spAutoFit/>
          </a:bodyPr>
          <a:lstStyle/>
          <a:p>
            <a:pPr lvl="0" algn="ctr">
              <a:lnSpc>
                <a:spcPct val="150000"/>
              </a:lnSpc>
            </a:pPr>
            <a:r>
              <a:rPr lang="en-US" sz="2400" b="1" dirty="0">
                <a:solidFill>
                  <a:schemeClr val="tx2"/>
                </a:solidFill>
                <a:latin typeface="Algerian" panose="04020705040A02060702" pitchFamily="82" charset="0"/>
                <a:ea typeface="Calibri" panose="020F0502020204030204" pitchFamily="34" charset="0"/>
                <a:cs typeface="Times New Roman" panose="02020603050405020304" pitchFamily="18" charset="0"/>
              </a:rPr>
              <a:t>CONCLUSION</a:t>
            </a:r>
            <a:endParaRPr lang="en-US" sz="1600" dirty="0">
              <a:solidFill>
                <a:schemeClr val="tx2"/>
              </a:solidFill>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3" name="Rectangle 2"/>
          <p:cNvSpPr/>
          <p:nvPr/>
        </p:nvSpPr>
        <p:spPr>
          <a:xfrm>
            <a:off x="47065" y="1342205"/>
            <a:ext cx="8895229" cy="2554545"/>
          </a:xfrm>
          <a:prstGeom prst="rect">
            <a:avLst/>
          </a:prstGeom>
        </p:spPr>
        <p:txBody>
          <a:bodyPr wrap="square">
            <a:spAutoFit/>
          </a:bodyPr>
          <a:lstStyle/>
          <a:p>
            <a:pPr marL="285750" indent="-285750" algn="just">
              <a:lnSpc>
                <a:spcPct val="150000"/>
              </a:lnSpc>
              <a:buClr>
                <a:schemeClr val="tx2"/>
              </a:buClr>
              <a:buFont typeface="Courier New" panose="02070309020205020404" pitchFamily="49" charset="0"/>
              <a:buChar char="o"/>
            </a:pP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By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studying the environmental status and task attributes through algorithms, the Al-Algorithm-based orchestrator is  </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able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to allocate resources to different situations</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ct val="150000"/>
              </a:lnSpc>
              <a:buClr>
                <a:schemeClr val="tx2"/>
              </a:buClr>
              <a:buFont typeface="Courier New" panose="02070309020205020404" pitchFamily="49" charset="0"/>
              <a:buChar char="o"/>
            </a:pP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An </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AI-Assisted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Intelligent Wireless Network Architecture based on 5G </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was introduced. </a:t>
            </a:r>
          </a:p>
          <a:p>
            <a:pPr marL="285750" indent="-285750" algn="just">
              <a:lnSpc>
                <a:spcPct val="250000"/>
              </a:lnSpc>
              <a:buClr>
                <a:schemeClr val="tx2"/>
              </a:buClr>
              <a:buFont typeface="Courier New" panose="02070309020205020404" pitchFamily="49" charset="0"/>
              <a:buChar char="o"/>
            </a:pP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DQN algorithm is </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used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to solve the complex and highly complex resource allocation problem. </a:t>
            </a:r>
            <a:endPar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Clr>
                <a:schemeClr val="tx2"/>
              </a:buClr>
              <a:buFont typeface="Courier New" panose="02070309020205020404" pitchFamily="49" charset="0"/>
              <a:buChar char="o"/>
            </a:pP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simulation results show that </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 </a:t>
            </a:r>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newly introduced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resource allocation scheme has good </a:t>
            </a:r>
            <a:r>
              <a:rPr lang="en-US" sz="1600" dirty="0">
                <a:solidFill>
                  <a:schemeClr val="tx1"/>
                </a:solidFill>
                <a:latin typeface="Times New Roman" panose="02020603050405020304" pitchFamily="18" charset="0"/>
                <a:cs typeface="Times New Roman" panose="02020603050405020304" pitchFamily="18" charset="0"/>
              </a:rPr>
              <a:t>convergence </a:t>
            </a:r>
            <a:r>
              <a:rPr lang="en-US" sz="1600" dirty="0" smtClean="0">
                <a:solidFill>
                  <a:schemeClr val="tx1"/>
                </a:solidFill>
                <a:latin typeface="Times New Roman" panose="02020603050405020304" pitchFamily="18" charset="0"/>
                <a:cs typeface="Times New Roman" panose="02020603050405020304" pitchFamily="18" charset="0"/>
              </a:rPr>
              <a:t>characteristics.</a:t>
            </a:r>
            <a:endPar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a:xfrm>
            <a:off x="7772026" y="54568"/>
            <a:ext cx="628649" cy="340362"/>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24</a:t>
            </a:fld>
            <a:endParaRPr lang="en-US" sz="16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335479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2" name="Rectangle 1"/>
          <p:cNvSpPr/>
          <p:nvPr/>
        </p:nvSpPr>
        <p:spPr>
          <a:xfrm>
            <a:off x="0" y="225918"/>
            <a:ext cx="8962464" cy="582082"/>
          </a:xfrm>
          <a:prstGeom prst="rect">
            <a:avLst/>
          </a:prstGeom>
        </p:spPr>
        <p:txBody>
          <a:bodyPr wrap="square">
            <a:spAutoFit/>
          </a:bodyPr>
          <a:lstStyle/>
          <a:p>
            <a:pPr lvl="0" algn="ctr">
              <a:lnSpc>
                <a:spcPct val="150000"/>
              </a:lnSpc>
            </a:pPr>
            <a:r>
              <a:rPr lang="en-US" sz="2400" b="1" dirty="0">
                <a:solidFill>
                  <a:schemeClr val="tx2"/>
                </a:solidFill>
                <a:latin typeface="Algerian" panose="04020705040A02060702" pitchFamily="82" charset="0"/>
                <a:ea typeface="Calibri" panose="020F0502020204030204" pitchFamily="34" charset="0"/>
                <a:cs typeface="Times New Roman" panose="02020603050405020304" pitchFamily="18" charset="0"/>
              </a:rPr>
              <a:t>REFERENCES</a:t>
            </a:r>
            <a:endParaRPr lang="en-US" sz="1600" dirty="0">
              <a:solidFill>
                <a:schemeClr val="tx2"/>
              </a:solidFill>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3" name="Rectangle 2"/>
          <p:cNvSpPr/>
          <p:nvPr/>
        </p:nvSpPr>
        <p:spPr>
          <a:xfrm>
            <a:off x="0" y="957749"/>
            <a:ext cx="8962463" cy="3621504"/>
          </a:xfrm>
          <a:prstGeom prst="rect">
            <a:avLst/>
          </a:prstGeom>
        </p:spPr>
        <p:txBody>
          <a:bodyPr wrap="square">
            <a:spAutoFit/>
          </a:bodyPr>
          <a:lstStyle/>
          <a:p>
            <a:pPr marL="457200" indent="-228600" algn="just">
              <a:lnSpc>
                <a:spcPct val="150000"/>
              </a:lnSpc>
              <a:spcAft>
                <a:spcPts val="800"/>
              </a:spcAft>
            </a:pPr>
            <a:r>
              <a:rPr lang="en-US" sz="12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[1] 	</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Sibao</a:t>
            </a:r>
            <a:r>
              <a:rPr lang="en-US" sz="1200" dirty="0" smtClean="0">
                <a:solidFill>
                  <a:schemeClr val="tx1"/>
                </a:solidFill>
                <a:latin typeface="Times New Roman" panose="02020603050405020304" pitchFamily="18" charset="0"/>
                <a:cs typeface="Times New Roman" panose="02020603050405020304" pitchFamily="18" charset="0"/>
              </a:rPr>
              <a:t> Fu; Fan Yang; Ye Xiao </a:t>
            </a:r>
            <a:r>
              <a:rPr lang="en-US" sz="12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"AI Inspired Intelligent Resource Management in Future Wireless Network" </a:t>
            </a:r>
            <a:r>
              <a:rPr lang="en-US" sz="1200" dirty="0">
                <a:solidFill>
                  <a:schemeClr val="tx1"/>
                </a:solidFill>
                <a:latin typeface="Times New Roman" panose="02020603050405020304" pitchFamily="18" charset="0"/>
                <a:cs typeface="Times New Roman" panose="02020603050405020304" pitchFamily="18" charset="0"/>
              </a:rPr>
              <a:t>IEEE Access</a:t>
            </a:r>
            <a:r>
              <a:rPr lang="en-US" sz="1200" dirty="0" smtClean="0">
                <a:solidFill>
                  <a:schemeClr val="tx1"/>
                </a:solidFill>
                <a:latin typeface="Times New Roman" panose="02020603050405020304" pitchFamily="18" charset="0"/>
                <a:cs typeface="Times New Roman" panose="02020603050405020304" pitchFamily="18" charset="0"/>
              </a:rPr>
              <a:t>,</a:t>
            </a:r>
            <a:r>
              <a:rPr lang="en-US" sz="12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Volume: 8 Pages:</a:t>
            </a:r>
            <a:r>
              <a:rPr lang="en-US" sz="1200" b="1"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22425 – 22433, 2020.</a:t>
            </a:r>
          </a:p>
          <a:p>
            <a:pPr marL="457200" indent="-228600" algn="just">
              <a:lnSpc>
                <a:spcPct val="150000"/>
              </a:lnSpc>
              <a:spcAft>
                <a:spcPts val="800"/>
              </a:spcAft>
            </a:pP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smtClean="0">
                <a:solidFill>
                  <a:schemeClr val="tx1"/>
                </a:solidFill>
                <a:latin typeface="Times New Roman" panose="02020603050405020304" pitchFamily="18" charset="0"/>
                <a:cs typeface="Times New Roman" panose="02020603050405020304" pitchFamily="18" charset="0"/>
              </a:rPr>
              <a:t>Yejian</a:t>
            </a:r>
            <a:r>
              <a:rPr lang="en-US" sz="1200" dirty="0" smtClean="0">
                <a:solidFill>
                  <a:schemeClr val="tx1"/>
                </a:solidFill>
                <a:latin typeface="Times New Roman" panose="02020603050405020304" pitchFamily="18" charset="0"/>
                <a:cs typeface="Times New Roman" panose="02020603050405020304" pitchFamily="18" charset="0"/>
              </a:rPr>
              <a:t> Zhao; </a:t>
            </a:r>
            <a:r>
              <a:rPr lang="en-US" sz="1200" dirty="0" err="1" smtClean="0">
                <a:solidFill>
                  <a:schemeClr val="tx1"/>
                </a:solidFill>
                <a:latin typeface="Times New Roman" panose="02020603050405020304" pitchFamily="18" charset="0"/>
                <a:cs typeface="Times New Roman" panose="02020603050405020304" pitchFamily="18" charset="0"/>
              </a:rPr>
              <a:t>Yanhong</a:t>
            </a:r>
            <a:r>
              <a:rPr lang="en-US" sz="1200" dirty="0" smtClean="0">
                <a:solidFill>
                  <a:schemeClr val="tx1"/>
                </a:solidFill>
                <a:latin typeface="Times New Roman" panose="02020603050405020304" pitchFamily="18" charset="0"/>
                <a:cs typeface="Times New Roman" panose="02020603050405020304" pitchFamily="18" charset="0"/>
              </a:rPr>
              <a:t> Wang; </a:t>
            </a:r>
            <a:r>
              <a:rPr lang="en-US" sz="1200" dirty="0" err="1" smtClean="0">
                <a:solidFill>
                  <a:schemeClr val="tx1"/>
                </a:solidFill>
                <a:latin typeface="Times New Roman" panose="02020603050405020304" pitchFamily="18" charset="0"/>
                <a:cs typeface="Times New Roman" panose="02020603050405020304" pitchFamily="18" charset="0"/>
              </a:rPr>
              <a:t>Yuanyuan</a:t>
            </a:r>
            <a:r>
              <a:rPr lang="en-US" sz="1200" dirty="0" smtClean="0">
                <a:solidFill>
                  <a:schemeClr val="tx1"/>
                </a:solidFill>
                <a:latin typeface="Times New Roman" panose="02020603050405020304" pitchFamily="18" charset="0"/>
                <a:cs typeface="Times New Roman" panose="02020603050405020304" pitchFamily="18" charset="0"/>
              </a:rPr>
              <a:t> Tan; Jun Zhang; </a:t>
            </a:r>
            <a:r>
              <a:rPr lang="en-US" sz="1200" dirty="0" err="1" smtClean="0">
                <a:solidFill>
                  <a:schemeClr val="tx1"/>
                </a:solidFill>
                <a:latin typeface="Times New Roman" panose="02020603050405020304" pitchFamily="18" charset="0"/>
                <a:cs typeface="Times New Roman" panose="02020603050405020304" pitchFamily="18" charset="0"/>
              </a:rPr>
              <a:t>Hongxia</a:t>
            </a:r>
            <a:r>
              <a:rPr lang="en-US" sz="1200" dirty="0" smtClean="0">
                <a:solidFill>
                  <a:schemeClr val="tx1"/>
                </a:solidFill>
                <a:latin typeface="Times New Roman" panose="02020603050405020304" pitchFamily="18" charset="0"/>
                <a:cs typeface="Times New Roman" panose="02020603050405020304" pitchFamily="18" charset="0"/>
              </a:rPr>
              <a:t> Yu </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“Dynamic </a:t>
            </a:r>
            <a:r>
              <a:rPr lang="en-US" sz="1200" dirty="0" err="1"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Jobshop</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Scheduling Algorithm Based on Deep Q Network” </a:t>
            </a:r>
            <a:r>
              <a:rPr lang="en-US" sz="1200" dirty="0">
                <a:solidFill>
                  <a:schemeClr val="tx1"/>
                </a:solidFill>
                <a:latin typeface="Times New Roman" panose="02020603050405020304" pitchFamily="18" charset="0"/>
                <a:cs typeface="Times New Roman" panose="02020603050405020304" pitchFamily="18" charset="0"/>
              </a:rPr>
              <a:t>IEEE Access, </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Volume:9 Pages: 122995 – 123011, 2021 </a:t>
            </a:r>
            <a:endParaRPr 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gn="just">
              <a:lnSpc>
                <a:spcPct val="150000"/>
              </a:lnSpc>
            </a:pP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200" dirty="0" smtClean="0">
                <a:solidFill>
                  <a:schemeClr val="tx1"/>
                </a:solidFill>
                <a:latin typeface="Times New Roman" panose="02020603050405020304" pitchFamily="18" charset="0"/>
                <a:cs typeface="Times New Roman" panose="02020603050405020304" pitchFamily="18" charset="0"/>
              </a:rPr>
              <a:t> Yong Cao; </a:t>
            </a:r>
            <a:r>
              <a:rPr lang="en-US" sz="1200" dirty="0" err="1" smtClean="0">
                <a:solidFill>
                  <a:schemeClr val="tx1"/>
                </a:solidFill>
                <a:latin typeface="Times New Roman" panose="02020603050405020304" pitchFamily="18" charset="0"/>
                <a:cs typeface="Times New Roman" panose="02020603050405020304" pitchFamily="18" charset="0"/>
              </a:rPr>
              <a:t>Rui</a:t>
            </a:r>
            <a:r>
              <a:rPr lang="en-US" sz="1200" dirty="0" smtClean="0">
                <a:solidFill>
                  <a:schemeClr val="tx1"/>
                </a:solidFill>
                <a:latin typeface="Times New Roman" panose="02020603050405020304" pitchFamily="18" charset="0"/>
                <a:cs typeface="Times New Roman" panose="02020603050405020304" pitchFamily="18" charset="0"/>
              </a:rPr>
              <a:t> Wang; Min Chen; Ahmed </a:t>
            </a:r>
            <a:r>
              <a:rPr lang="en-US" sz="1200" dirty="0" err="1" smtClean="0">
                <a:solidFill>
                  <a:schemeClr val="tx1"/>
                </a:solidFill>
                <a:latin typeface="Times New Roman" panose="02020603050405020304" pitchFamily="18" charset="0"/>
                <a:cs typeface="Times New Roman" panose="02020603050405020304" pitchFamily="18" charset="0"/>
              </a:rPr>
              <a:t>Barnawi</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“AI Agent in Software-Defined Network: Agent-Based Network Service Prediction and Wireless Resource Scheduling Optimization” </a:t>
            </a:r>
            <a:r>
              <a:rPr 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IEEE Internet of Things Journal, </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Volume: 7 Pages: 5816 – 5826, 2020.</a:t>
            </a:r>
            <a:endParaRPr 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gn="just">
              <a:lnSpc>
                <a:spcPct val="150000"/>
              </a:lnSpc>
            </a:pP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gn="just">
              <a:lnSpc>
                <a:spcPct val="150000"/>
              </a:lnSpc>
            </a:pP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[4] M. Yao, M. </a:t>
            </a:r>
            <a:r>
              <a:rPr lang="en-US" sz="1200" dirty="0" err="1"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Sohul</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V. </a:t>
            </a:r>
            <a:r>
              <a:rPr lang="en-US" sz="1200" dirty="0" err="1"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Marojevic</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 J. H. Reed, ‘‘Artificial intelligence defined 5G radio access networks</a:t>
            </a:r>
            <a:r>
              <a:rPr 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IEEE Communications </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Magazine, </a:t>
            </a:r>
            <a:r>
              <a:rPr lang="en-US" sz="1200" dirty="0" smtClean="0">
                <a:solidFill>
                  <a:schemeClr val="tx1"/>
                </a:solidFill>
                <a:latin typeface="Times New Roman" panose="02020603050405020304" pitchFamily="18" charset="0"/>
                <a:cs typeface="Times New Roman" panose="02020603050405020304" pitchFamily="18" charset="0"/>
              </a:rPr>
              <a:t>Volume: 57, Pages: 14–20, 2019.</a:t>
            </a:r>
            <a:endParaRPr 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gn="just">
              <a:lnSpc>
                <a:spcPct val="150000"/>
              </a:lnSpc>
            </a:pP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b="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228600" algn="just">
              <a:lnSpc>
                <a:spcPct val="150000"/>
              </a:lnSpc>
            </a:pP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[5]	F. </a:t>
            </a:r>
            <a:r>
              <a:rPr lang="en-US" sz="1200" dirty="0" err="1"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Xu</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F. Yang, S. </a:t>
            </a:r>
            <a:r>
              <a:rPr lang="en-US" sz="1200" dirty="0" err="1"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Bao</a:t>
            </a:r>
            <a:r>
              <a:rPr lang="en-US" sz="12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 C. Zhao, ‘‘DQN inspired joint computing and caching resource allocation approach for software defined information-centric Internet of Things network,’’ IEEE Access, </a:t>
            </a:r>
            <a:r>
              <a:rPr lang="en-US" sz="1200" dirty="0" smtClean="0">
                <a:solidFill>
                  <a:schemeClr val="tx1"/>
                </a:solidFill>
                <a:latin typeface="Times New Roman" panose="02020603050405020304" pitchFamily="18" charset="0"/>
                <a:cs typeface="Times New Roman" panose="02020603050405020304" pitchFamily="18" charset="0"/>
              </a:rPr>
              <a:t>Volume: 7, Pages: 61987–61996</a:t>
            </a:r>
            <a:r>
              <a:rPr lang="en-US" sz="1200" b="1"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2019.</a:t>
            </a:r>
            <a:endParaRPr lang="en-US"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7764406" y="76169"/>
            <a:ext cx="628649" cy="332742"/>
          </a:xfrm>
        </p:spPr>
        <p:txBody>
          <a:bodyPr/>
          <a:lstStyle/>
          <a:p>
            <a:fld id="{D57F1E4F-1CFF-5643-939E-217C01CDF565}" type="slidenum">
              <a:rPr lang="en-US" sz="1600" b="1" smtClean="0">
                <a:latin typeface="Times New Roman" panose="02020603050405020304" pitchFamily="18" charset="0"/>
                <a:cs typeface="Times New Roman" panose="02020603050405020304" pitchFamily="18" charset="0"/>
              </a:rPr>
              <a:pPr/>
              <a:t>25</a:t>
            </a:fld>
            <a:endParaRPr lang="en-US" sz="1600" b="1" dirty="0">
              <a:latin typeface="Times New Roman" panose="02020603050405020304" pitchFamily="18" charset="0"/>
              <a:cs typeface="Times New Roman" panose="02020603050405020304" pitchFamily="18" charset="0"/>
            </a:endParaRPr>
          </a:p>
        </p:txBody>
      </p:sp>
      <p:sp>
        <p:nvSpPr>
          <p:cNvPr id="7" name="Rectangle 6"/>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158230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grpSp>
        <p:nvGrpSpPr>
          <p:cNvPr id="1745" name="Google Shape;1745;p44"/>
          <p:cNvGrpSpPr/>
          <p:nvPr/>
        </p:nvGrpSpPr>
        <p:grpSpPr>
          <a:xfrm>
            <a:off x="193179" y="180828"/>
            <a:ext cx="7546311" cy="4726641"/>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3" name="Rectangle 2"/>
          <p:cNvSpPr/>
          <p:nvPr/>
        </p:nvSpPr>
        <p:spPr>
          <a:xfrm>
            <a:off x="477988" y="1681065"/>
            <a:ext cx="7034028" cy="923330"/>
          </a:xfrm>
          <a:prstGeom prst="rect">
            <a:avLst/>
          </a:prstGeom>
        </p:spPr>
        <p:txBody>
          <a:bodyPr wrap="square">
            <a:spAutoFit/>
          </a:bodyPr>
          <a:lstStyle/>
          <a:p>
            <a:pPr algn="ctr"/>
            <a:r>
              <a:rPr lang="en" sz="5400" b="1" dirty="0" smtClean="0">
                <a:solidFill>
                  <a:schemeClr val="tx2"/>
                </a:solidFill>
                <a:latin typeface="Times New Roman" panose="02020603050405020304" pitchFamily="18" charset="0"/>
                <a:cs typeface="Times New Roman" panose="02020603050405020304" pitchFamily="18" charset="0"/>
              </a:rPr>
              <a:t>THANK YOU</a:t>
            </a:r>
            <a:endParaRPr lang="en-US" sz="5400" b="1" dirty="0">
              <a:solidFill>
                <a:schemeClr val="tx2"/>
              </a:solidFill>
              <a:latin typeface="Times New Roman" panose="02020603050405020304" pitchFamily="18" charset="0"/>
              <a:cs typeface="Times New Roman" panose="02020603050405020304" pitchFamily="18" charset="0"/>
            </a:endParaRPr>
          </a:p>
        </p:txBody>
      </p:sp>
      <p:sp>
        <p:nvSpPr>
          <p:cNvPr id="2" name="Rectangle 1"/>
          <p:cNvSpPr/>
          <p:nvPr/>
        </p:nvSpPr>
        <p:spPr>
          <a:xfrm>
            <a:off x="7896268" y="54324"/>
            <a:ext cx="389850"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26</a:t>
            </a:fld>
            <a:endParaRPr lang="en-US"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1745"/>
                                        </p:tgtEl>
                                        <p:attrNameLst>
                                          <p:attrName>style.visibility</p:attrName>
                                        </p:attrNameLst>
                                      </p:cBhvr>
                                      <p:to>
                                        <p:strVal val="visible"/>
                                      </p:to>
                                    </p:set>
                                    <p:animEffect transition="in" filter="wheel(1)">
                                      <p:cBhvr>
                                        <p:cTn id="10" dur="2000"/>
                                        <p:tgtEl>
                                          <p:spTgt spid="1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1" y="995586"/>
            <a:ext cx="1360394" cy="81623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525" t="7270" r="5656" b="14580"/>
          <a:stretch/>
        </p:blipFill>
        <p:spPr>
          <a:xfrm>
            <a:off x="1295401" y="2292723"/>
            <a:ext cx="1360394" cy="849819"/>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5490" t="5883" r="7" b="-268"/>
          <a:stretch/>
        </p:blipFill>
        <p:spPr>
          <a:xfrm>
            <a:off x="1295401" y="3587793"/>
            <a:ext cx="1387287" cy="923696"/>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5474" y="1531451"/>
            <a:ext cx="1750919" cy="1050552"/>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5475" y="2984704"/>
            <a:ext cx="1750919" cy="1167280"/>
          </a:xfrm>
          <a:prstGeom prst="rect">
            <a:avLst/>
          </a:prstGeom>
        </p:spPr>
      </p:pic>
      <p:sp>
        <p:nvSpPr>
          <p:cNvPr id="16" name="Rectangle 15"/>
          <p:cNvSpPr/>
          <p:nvPr/>
        </p:nvSpPr>
        <p:spPr>
          <a:xfrm>
            <a:off x="1026458" y="-38423"/>
            <a:ext cx="6429936" cy="769441"/>
          </a:xfrm>
          <a:prstGeom prst="rect">
            <a:avLst/>
          </a:prstGeom>
          <a:noFill/>
        </p:spPr>
        <p:txBody>
          <a:bodyPr wrap="square" lIns="91440" tIns="45720" rIns="91440" bIns="45720">
            <a:spAutoFit/>
          </a:bodyPr>
          <a:lstStyle/>
          <a:p>
            <a:pPr algn="ctr"/>
            <a:r>
              <a:rPr 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rPr>
              <a:t>Second </a:t>
            </a:r>
            <a:r>
              <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rPr>
              <a:t>W</a:t>
            </a:r>
            <a:r>
              <a:rPr 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rPr>
              <a:t>orld War</a:t>
            </a:r>
            <a:endParaRPr 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lgerian" panose="04020705040A02060702" pitchFamily="82" charset="0"/>
              <a:cs typeface="Times New Roman" panose="02020603050405020304" pitchFamily="18" charset="0"/>
            </a:endParaRPr>
          </a:p>
        </p:txBody>
      </p:sp>
      <p:sp>
        <p:nvSpPr>
          <p:cNvPr id="2" name="Rectangle 1"/>
          <p:cNvSpPr/>
          <p:nvPr/>
        </p:nvSpPr>
        <p:spPr>
          <a:xfrm>
            <a:off x="1504951" y="1805007"/>
            <a:ext cx="941294" cy="307777"/>
          </a:xfrm>
          <a:prstGeom prst="rect">
            <a:avLst/>
          </a:prstGeom>
        </p:spPr>
        <p:txBody>
          <a:bodyPr wrap="square">
            <a:spAutoFit/>
          </a:bodyPr>
          <a:lstStyle/>
          <a:p>
            <a:r>
              <a:rPr lang="en-US" dirty="0" smtClean="0">
                <a:solidFill>
                  <a:schemeClr val="tx2"/>
                </a:solidFill>
                <a:latin typeface="Times New Roman" panose="02020603050405020304" pitchFamily="18" charset="0"/>
                <a:cs typeface="Times New Roman" panose="02020603050405020304" pitchFamily="18" charset="0"/>
              </a:rPr>
              <a:t>Germany</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Rectangle 2"/>
          <p:cNvSpPr/>
          <p:nvPr/>
        </p:nvSpPr>
        <p:spPr>
          <a:xfrm>
            <a:off x="1713379" y="3142542"/>
            <a:ext cx="632012" cy="307777"/>
          </a:xfrm>
          <a:prstGeom prst="rect">
            <a:avLst/>
          </a:prstGeom>
        </p:spPr>
        <p:txBody>
          <a:bodyPr wrap="square">
            <a:spAutoFit/>
          </a:bodyPr>
          <a:lstStyle/>
          <a:p>
            <a:r>
              <a:rPr lang="en-US" dirty="0" smtClean="0">
                <a:solidFill>
                  <a:schemeClr val="tx2"/>
                </a:solidFill>
                <a:latin typeface="Times New Roman" panose="02020603050405020304" pitchFamily="18" charset="0"/>
                <a:cs typeface="Times New Roman" panose="02020603050405020304" pitchFamily="18" charset="0"/>
              </a:rPr>
              <a:t>Italy</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4" name="Rectangle 3"/>
          <p:cNvSpPr/>
          <p:nvPr/>
        </p:nvSpPr>
        <p:spPr>
          <a:xfrm>
            <a:off x="1666315" y="4511489"/>
            <a:ext cx="726141" cy="307777"/>
          </a:xfrm>
          <a:prstGeom prst="rect">
            <a:avLst/>
          </a:prstGeom>
        </p:spPr>
        <p:txBody>
          <a:bodyPr wrap="square">
            <a:spAutoFit/>
          </a:bodyPr>
          <a:lstStyle/>
          <a:p>
            <a:r>
              <a:rPr lang="en-US" dirty="0" smtClean="0">
                <a:solidFill>
                  <a:schemeClr val="tx2"/>
                </a:solidFill>
                <a:latin typeface="Times New Roman" panose="02020603050405020304" pitchFamily="18" charset="0"/>
                <a:cs typeface="Times New Roman" panose="02020603050405020304" pitchFamily="18" charset="0"/>
              </a:rPr>
              <a:t>Japan</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5" name="Rectangle 4"/>
          <p:cNvSpPr/>
          <p:nvPr/>
        </p:nvSpPr>
        <p:spPr>
          <a:xfrm>
            <a:off x="6273053" y="2548553"/>
            <a:ext cx="867335" cy="307777"/>
          </a:xfrm>
          <a:prstGeom prst="rect">
            <a:avLst/>
          </a:prstGeom>
        </p:spPr>
        <p:txBody>
          <a:bodyPr wrap="square">
            <a:spAutoFit/>
          </a:bodyPr>
          <a:lstStyle/>
          <a:p>
            <a:r>
              <a:rPr lang="en-US" dirty="0" smtClean="0">
                <a:solidFill>
                  <a:schemeClr val="tx2"/>
                </a:solidFill>
                <a:latin typeface="Times New Roman" panose="02020603050405020304" pitchFamily="18" charset="0"/>
                <a:cs typeface="Times New Roman" panose="02020603050405020304" pitchFamily="18" charset="0"/>
              </a:rPr>
              <a:t>Britain</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6" name="Rectangle 5"/>
          <p:cNvSpPr/>
          <p:nvPr/>
        </p:nvSpPr>
        <p:spPr>
          <a:xfrm>
            <a:off x="6313394" y="4126469"/>
            <a:ext cx="826994" cy="307777"/>
          </a:xfrm>
          <a:prstGeom prst="rect">
            <a:avLst/>
          </a:prstGeom>
        </p:spPr>
        <p:txBody>
          <a:bodyPr wrap="square">
            <a:spAutoFit/>
          </a:bodyPr>
          <a:lstStyle/>
          <a:p>
            <a:r>
              <a:rPr lang="en-US" dirty="0" smtClean="0">
                <a:solidFill>
                  <a:schemeClr val="tx2"/>
                </a:solidFill>
                <a:latin typeface="Times New Roman" panose="02020603050405020304" pitchFamily="18" charset="0"/>
                <a:cs typeface="Times New Roman" panose="02020603050405020304" pitchFamily="18" charset="0"/>
              </a:rPr>
              <a:t>France</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7" name="Rectangle 6"/>
          <p:cNvSpPr/>
          <p:nvPr/>
        </p:nvSpPr>
        <p:spPr>
          <a:xfrm>
            <a:off x="7941628" y="0"/>
            <a:ext cx="287258" cy="338554"/>
          </a:xfrm>
          <a:prstGeom prst="rect">
            <a:avLst/>
          </a:prstGeom>
        </p:spPr>
        <p:txBody>
          <a:bodyPr wrap="none">
            <a:spAutoFit/>
          </a:bodyPr>
          <a:lstStyle/>
          <a:p>
            <a:r>
              <a:rPr lang="en-US" sz="1600" b="1" dirty="0">
                <a:solidFill>
                  <a:schemeClr val="tx1"/>
                </a:solidFill>
                <a:latin typeface="Times New Roman" panose="02020603050405020304" pitchFamily="18" charset="0"/>
                <a:cs typeface="Times New Roman" panose="02020603050405020304" pitchFamily="18" charset="0"/>
              </a:rPr>
              <a:t>3</a:t>
            </a:r>
          </a:p>
        </p:txBody>
      </p:sp>
      <p:sp>
        <p:nvSpPr>
          <p:cNvPr id="8" name="Rectangle 7"/>
          <p:cNvSpPr/>
          <p:nvPr/>
        </p:nvSpPr>
        <p:spPr>
          <a:xfrm>
            <a:off x="-27374" y="4956740"/>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a:t>
            </a:r>
            <a:r>
              <a:rPr lang="en-US" sz="700" dirty="0" smtClean="0">
                <a:solidFill>
                  <a:schemeClr val="tx1"/>
                </a:solidFill>
                <a:latin typeface="Times New Roman" panose="02020603050405020304" pitchFamily="18" charset="0"/>
                <a:cs typeface="Times New Roman" panose="02020603050405020304" pitchFamily="18" charset="0"/>
              </a:rPr>
              <a:t> Computer </a:t>
            </a:r>
            <a:r>
              <a:rPr lang="en-US" sz="700" dirty="0">
                <a:solidFill>
                  <a:schemeClr val="tx1"/>
                </a:solidFill>
                <a:latin typeface="Times New Roman" panose="02020603050405020304" pitchFamily="18" charset="0"/>
                <a:cs typeface="Times New Roman" panose="02020603050405020304" pitchFamily="18" charset="0"/>
              </a:rPr>
              <a:t>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randombar(horizontal)">
                                      <p:cBhvr>
                                        <p:cTn id="28" dur="500"/>
                                        <p:tgtEl>
                                          <p:spTgt spid="3"/>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3" grpId="0"/>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146986" y="2272280"/>
            <a:ext cx="2129678" cy="598394"/>
          </a:xfrm>
          <a:prstGeom prst="rect">
            <a:avLst/>
          </a:prstGeom>
        </p:spPr>
        <p:txBody>
          <a:bodyPr spcFirstLastPara="1" wrap="square" lIns="91425" tIns="91425" rIns="91425" bIns="91425" anchor="ctr" anchorCtr="0">
            <a:noAutofit/>
          </a:bodyPr>
          <a:lstStyle/>
          <a:p>
            <a:pPr lvl="0"/>
            <a:r>
              <a:rPr lang="en-US" sz="4000" dirty="0" smtClean="0">
                <a:solidFill>
                  <a:schemeClr val="tx2"/>
                </a:solidFill>
                <a:latin typeface="Algerian" panose="04020705040A02060702" pitchFamily="82" charset="0"/>
              </a:rPr>
              <a:t>ENIGMA</a:t>
            </a:r>
            <a:endParaRPr sz="4000" dirty="0">
              <a:solidFill>
                <a:schemeClr val="tx2"/>
              </a:solidFill>
            </a:endParaRPr>
          </a:p>
        </p:txBody>
      </p:sp>
      <p:cxnSp>
        <p:nvCxnSpPr>
          <p:cNvPr id="137" name="Google Shape;137;p27"/>
          <p:cNvCxnSpPr/>
          <p:nvPr/>
        </p:nvCxnSpPr>
        <p:spPr>
          <a:xfrm>
            <a:off x="5935909" y="2240074"/>
            <a:ext cx="0" cy="630600"/>
          </a:xfrm>
          <a:prstGeom prst="straightConnector1">
            <a:avLst/>
          </a:prstGeom>
          <a:noFill/>
          <a:ln w="19050" cap="flat" cmpd="sng">
            <a:solidFill>
              <a:schemeClr val="lt2"/>
            </a:solidFill>
            <a:prstDash val="solid"/>
            <a:round/>
            <a:headEnd type="oval" w="med" len="med"/>
            <a:tailEnd type="oval" w="med" len="med"/>
          </a:ln>
        </p:spPr>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765" y="917166"/>
            <a:ext cx="2784611" cy="3276416"/>
          </a:xfrm>
          <a:prstGeom prst="rect">
            <a:avLst/>
          </a:prstGeom>
        </p:spPr>
      </p:pic>
      <p:sp>
        <p:nvSpPr>
          <p:cNvPr id="2" name="Rectangle 1"/>
          <p:cNvSpPr/>
          <p:nvPr/>
        </p:nvSpPr>
        <p:spPr>
          <a:xfrm>
            <a:off x="7917289" y="59672"/>
            <a:ext cx="287258" cy="338554"/>
          </a:xfrm>
          <a:prstGeom prst="rect">
            <a:avLst/>
          </a:prstGeom>
        </p:spPr>
        <p:txBody>
          <a:bodyPr wrap="none">
            <a:spAutoFit/>
          </a:bodyPr>
          <a:lstStyle/>
          <a:p>
            <a:r>
              <a:rPr lang="en-US" sz="1600" b="1" dirty="0">
                <a:solidFill>
                  <a:schemeClr val="tx1"/>
                </a:solidFill>
                <a:latin typeface="Times New Roman" panose="02020603050405020304" pitchFamily="18" charset="0"/>
                <a:cs typeface="Times New Roman" panose="02020603050405020304" pitchFamily="18" charset="0"/>
              </a:rPr>
              <a:t>4</a:t>
            </a:r>
            <a:endParaRPr lang="en-US" sz="1600" b="1" dirty="0" smtClean="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52809"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barn(inVertical)">
                                      <p:cBhvr>
                                        <p:cTn id="10" dur="500"/>
                                        <p:tgtEl>
                                          <p:spTgt spid="135"/>
                                        </p:tgtEl>
                                      </p:cBhvr>
                                    </p:animEffect>
                                  </p:childTnLst>
                                </p:cTn>
                              </p:par>
                              <p:par>
                                <p:cTn id="11" presetID="16" presetClass="entr" presetSubtype="21"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barn(inVertical)">
                                      <p:cBhvr>
                                        <p:cTn id="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642721" y="2218492"/>
            <a:ext cx="2997014" cy="598394"/>
          </a:xfrm>
          <a:prstGeom prst="rect">
            <a:avLst/>
          </a:prstGeom>
        </p:spPr>
        <p:txBody>
          <a:bodyPr spcFirstLastPara="1" wrap="square" lIns="91425" tIns="91425" rIns="91425" bIns="91425" anchor="ctr" anchorCtr="0">
            <a:noAutofit/>
          </a:bodyPr>
          <a:lstStyle/>
          <a:p>
            <a:pPr lvl="0"/>
            <a:r>
              <a:rPr lang="en-US" sz="4000" dirty="0">
                <a:latin typeface="Algerian" panose="04020705040A02060702" pitchFamily="82" charset="0"/>
              </a:rPr>
              <a:t> </a:t>
            </a:r>
            <a:r>
              <a:rPr lang="en-US" sz="2800" dirty="0">
                <a:latin typeface="Algerian" panose="04020705040A02060702" pitchFamily="82" charset="0"/>
              </a:rPr>
              <a:t>ALLEN TURNING</a:t>
            </a:r>
            <a:endParaRPr sz="2800" dirty="0">
              <a:solidFill>
                <a:schemeClr val="tx2"/>
              </a:solidFill>
            </a:endParaRPr>
          </a:p>
        </p:txBody>
      </p:sp>
      <p:cxnSp>
        <p:nvCxnSpPr>
          <p:cNvPr id="137" name="Google Shape;137;p27"/>
          <p:cNvCxnSpPr/>
          <p:nvPr/>
        </p:nvCxnSpPr>
        <p:spPr>
          <a:xfrm>
            <a:off x="5525774" y="2186286"/>
            <a:ext cx="0" cy="630600"/>
          </a:xfrm>
          <a:prstGeom prst="straightConnector1">
            <a:avLst/>
          </a:prstGeom>
          <a:noFill/>
          <a:ln w="19050" cap="flat" cmpd="sng">
            <a:solidFill>
              <a:schemeClr val="lt2"/>
            </a:solidFill>
            <a:prstDash val="solid"/>
            <a:round/>
            <a:headEnd type="oval" w="med" len="med"/>
            <a:tailEnd type="oval" w="med" len="med"/>
          </a:ln>
        </p:spPr>
      </p:cxn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961"/>
          <a:stretch/>
        </p:blipFill>
        <p:spPr>
          <a:xfrm>
            <a:off x="2619905" y="1124126"/>
            <a:ext cx="2308442" cy="2889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Rectangle 1"/>
          <p:cNvSpPr/>
          <p:nvPr/>
        </p:nvSpPr>
        <p:spPr>
          <a:xfrm>
            <a:off x="7935611" y="0"/>
            <a:ext cx="298480" cy="338554"/>
          </a:xfrm>
          <a:prstGeom prst="rect">
            <a:avLst/>
          </a:prstGeom>
        </p:spPr>
        <p:txBody>
          <a:bodyPr wrap="none">
            <a:spAutoFit/>
          </a:bodyPr>
          <a:lstStyle/>
          <a:p>
            <a:r>
              <a:rPr lang="en-US" sz="1600" b="1" dirty="0" smtClean="0">
                <a:solidFill>
                  <a:schemeClr val="tx1"/>
                </a:solidFill>
                <a:latin typeface="Times New Roman" panose="02020603050405020304" pitchFamily="18" charset="0"/>
                <a:cs typeface="Times New Roman" panose="02020603050405020304" pitchFamily="18" charset="0"/>
              </a:rPr>
              <a:t>5</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42672" y="4943445"/>
            <a:ext cx="2372765" cy="200055"/>
          </a:xfrm>
          <a:prstGeom prst="rect">
            <a:avLst/>
          </a:prstGeom>
        </p:spPr>
        <p:txBody>
          <a:bodyPr wrap="none">
            <a:spAutoFit/>
          </a:bodyPr>
          <a:lstStyle/>
          <a:p>
            <a:r>
              <a:rPr lang="en-US" sz="700" dirty="0" smtClean="0">
                <a:solidFill>
                  <a:schemeClr val="tx1"/>
                </a:solidFill>
                <a:latin typeface="Times New Roman" panose="02020603050405020304" pitchFamily="18" charset="0"/>
                <a:cs typeface="Times New Roman" panose="02020603050405020304" pitchFamily="18" charset="0"/>
              </a:rPr>
              <a:t>School Of  Computer Sciences, Mahatma Gandhi University</a:t>
            </a:r>
            <a:endParaRPr lang="en-US" sz="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883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barn(inVertical)">
                                      <p:cBhvr>
                                        <p:cTn id="10" dur="500"/>
                                        <p:tgtEl>
                                          <p:spTgt spid="135"/>
                                        </p:tgtEl>
                                      </p:cBhvr>
                                    </p:animEffect>
                                  </p:childTnLst>
                                </p:cTn>
                              </p:par>
                              <p:par>
                                <p:cTn id="11" presetID="16" presetClass="entr" presetSubtype="21"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barn(inVertical)">
                                      <p:cBhvr>
                                        <p:cTn id="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4" y="1894325"/>
            <a:ext cx="2496451" cy="701400"/>
          </a:xfrm>
          <a:prstGeom prst="rect">
            <a:avLst/>
          </a:prstGeom>
        </p:spPr>
        <p:txBody>
          <a:bodyPr spcFirstLastPara="1" wrap="square" lIns="91425" tIns="91425" rIns="91425" bIns="91425" anchor="ctr" anchorCtr="0">
            <a:noAutofit/>
          </a:bodyPr>
          <a:lstStyle/>
          <a:p>
            <a:pPr marL="0" lvl="0" indent="0">
              <a:spcAft>
                <a:spcPts val="1600"/>
              </a:spcAft>
            </a:pPr>
            <a:r>
              <a:rPr lang="en-US" b="1" dirty="0">
                <a:solidFill>
                  <a:schemeClr val="tx2"/>
                </a:solidFill>
                <a:latin typeface="Bell MT" panose="02020503060305020303" pitchFamily="18" charset="0"/>
              </a:rPr>
              <a:t>“Do machines can Think like a </a:t>
            </a:r>
            <a:r>
              <a:rPr lang="en-US" b="1" dirty="0" smtClean="0">
                <a:solidFill>
                  <a:schemeClr val="tx2"/>
                </a:solidFill>
                <a:latin typeface="Bell MT" panose="02020503060305020303" pitchFamily="18" charset="0"/>
              </a:rPr>
              <a:t>human”</a:t>
            </a:r>
            <a:endParaRPr lang="en-US" dirty="0"/>
          </a:p>
        </p:txBody>
      </p:sp>
      <p:sp>
        <p:nvSpPr>
          <p:cNvPr id="183" name="Google Shape;183;p31"/>
          <p:cNvSpPr txBox="1">
            <a:spLocks noGrp="1"/>
          </p:cNvSpPr>
          <p:nvPr>
            <p:ph type="subTitle" idx="2"/>
          </p:nvPr>
        </p:nvSpPr>
        <p:spPr>
          <a:xfrm>
            <a:off x="5803498" y="1894325"/>
            <a:ext cx="2494425" cy="701400"/>
          </a:xfrm>
          <a:prstGeom prst="rect">
            <a:avLst/>
          </a:prstGeom>
        </p:spPr>
        <p:txBody>
          <a:bodyPr spcFirstLastPara="1" wrap="square" lIns="91425" tIns="91425" rIns="91425" bIns="91425" anchor="ctr" anchorCtr="0">
            <a:noAutofit/>
          </a:bodyPr>
          <a:lstStyle/>
          <a:p>
            <a:pPr marL="0" indent="0"/>
            <a:r>
              <a:rPr lang="en-US" b="1" dirty="0">
                <a:solidFill>
                  <a:schemeClr val="tx2"/>
                </a:solidFill>
                <a:latin typeface="Bell MT" panose="02020503060305020303" pitchFamily="18" charset="0"/>
              </a:rPr>
              <a:t>“How a machine can Think like a human”</a:t>
            </a:r>
            <a:endParaRPr lang="en-US" dirty="0"/>
          </a:p>
          <a:p>
            <a:pPr marL="0" lvl="0" indent="0" algn="l" rtl="0">
              <a:spcBef>
                <a:spcPts val="0"/>
              </a:spcBef>
              <a:spcAft>
                <a:spcPts val="0"/>
              </a:spcAft>
              <a:buNone/>
            </a:pPr>
            <a:endParaRPr dirty="0"/>
          </a:p>
        </p:txBody>
      </p:sp>
      <p:sp>
        <p:nvSpPr>
          <p:cNvPr id="185" name="Google Shape;185;p31"/>
          <p:cNvSpPr txBox="1">
            <a:spLocks noGrp="1"/>
          </p:cNvSpPr>
          <p:nvPr>
            <p:ph type="subTitle" idx="3"/>
          </p:nvPr>
        </p:nvSpPr>
        <p:spPr>
          <a:xfrm>
            <a:off x="3383010" y="3256044"/>
            <a:ext cx="2620601" cy="701400"/>
          </a:xfrm>
          <a:prstGeom prst="rect">
            <a:avLst/>
          </a:prstGeom>
        </p:spPr>
        <p:txBody>
          <a:bodyPr spcFirstLastPara="1" wrap="square" lIns="91425" tIns="91425" rIns="91425" bIns="91425" anchor="ctr" anchorCtr="0">
            <a:noAutofit/>
          </a:bodyPr>
          <a:lstStyle/>
          <a:p>
            <a:pPr lvl="0"/>
            <a:r>
              <a:rPr lang="en-US" b="1" dirty="0">
                <a:solidFill>
                  <a:schemeClr val="tx2"/>
                </a:solidFill>
                <a:latin typeface="Bell MT" panose="02020503060305020303" pitchFamily="18" charset="0"/>
              </a:rPr>
              <a:t>“Why machines can’t think Like a Human”</a:t>
            </a:r>
            <a:endParaRPr lang="en-US" b="1" dirty="0">
              <a:solidFill>
                <a:schemeClr val="tx2"/>
              </a:solidFill>
            </a:endParaRPr>
          </a:p>
        </p:txBody>
      </p:sp>
      <p:sp>
        <p:nvSpPr>
          <p:cNvPr id="186" name="Google Shape;186;p31"/>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dirty="0">
                <a:latin typeface="Algerian" panose="04020705040A02060702" pitchFamily="82" charset="0"/>
              </a:rPr>
              <a:t>Allen Turning’s Concepts</a:t>
            </a:r>
            <a:r>
              <a:rPr lang="en-US" dirty="0"/>
              <a:t/>
            </a:r>
            <a:br>
              <a:rPr lang="en-US" dirty="0"/>
            </a:br>
            <a:r>
              <a:rPr lang="en-US" dirty="0"/>
              <a:t> </a:t>
            </a:r>
            <a:br>
              <a:rPr lang="en-US" dirty="0"/>
            </a:br>
            <a:endParaRPr dirty="0"/>
          </a:p>
        </p:txBody>
      </p:sp>
      <p:grpSp>
        <p:nvGrpSpPr>
          <p:cNvPr id="187" name="Google Shape;187;p31"/>
          <p:cNvGrpSpPr/>
          <p:nvPr/>
        </p:nvGrpSpPr>
        <p:grpSpPr>
          <a:xfrm>
            <a:off x="2663160" y="3407525"/>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4" name="Google Shape;354;p31"/>
          <p:cNvCxnSpPr/>
          <p:nvPr/>
        </p:nvCxnSpPr>
        <p:spPr>
          <a:xfrm>
            <a:off x="3265492" y="3219969"/>
            <a:ext cx="0" cy="726300"/>
          </a:xfrm>
          <a:prstGeom prst="straightConnector1">
            <a:avLst/>
          </a:prstGeom>
          <a:noFill/>
          <a:ln w="19050" cap="flat" cmpd="sng">
            <a:solidFill>
              <a:schemeClr val="lt2"/>
            </a:solidFill>
            <a:prstDash val="solid"/>
            <a:round/>
            <a:headEnd type="oval" w="med" len="med"/>
            <a:tailEnd type="oval" w="med" len="med"/>
          </a:ln>
        </p:spPr>
      </p:cxnSp>
      <p:sp>
        <p:nvSpPr>
          <p:cNvPr id="2" name="Rectangle 1"/>
          <p:cNvSpPr/>
          <p:nvPr/>
        </p:nvSpPr>
        <p:spPr>
          <a:xfrm>
            <a:off x="7930399" y="0"/>
            <a:ext cx="287258"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6</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54407"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barn(inVertical)">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barn(inVertical)">
                                      <p:cBhvr>
                                        <p:cTn id="12" dur="500"/>
                                        <p:tgtEl>
                                          <p:spTgt spid="260"/>
                                        </p:tgtEl>
                                      </p:cBhvr>
                                    </p:animEffect>
                                  </p:childTnLst>
                                </p:cTn>
                              </p:par>
                              <p:par>
                                <p:cTn id="13" presetID="16" presetClass="entr" presetSubtype="21" fill="hold" nodeType="withEffect">
                                  <p:stCondLst>
                                    <p:cond delay="0"/>
                                  </p:stCondLst>
                                  <p:childTnLst>
                                    <p:set>
                                      <p:cBhvr>
                                        <p:cTn id="14" dur="1" fill="hold">
                                          <p:stCondLst>
                                            <p:cond delay="0"/>
                                          </p:stCondLst>
                                        </p:cTn>
                                        <p:tgtEl>
                                          <p:spTgt spid="258"/>
                                        </p:tgtEl>
                                        <p:attrNameLst>
                                          <p:attrName>style.visibility</p:attrName>
                                        </p:attrNameLst>
                                      </p:cBhvr>
                                      <p:to>
                                        <p:strVal val="visible"/>
                                      </p:to>
                                    </p:set>
                                    <p:animEffect transition="in" filter="barn(inVertical)">
                                      <p:cBhvr>
                                        <p:cTn id="15" dur="500"/>
                                        <p:tgtEl>
                                          <p:spTgt spid="25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82">
                                            <p:txEl>
                                              <p:pRg st="0" end="0"/>
                                            </p:txEl>
                                          </p:spTgt>
                                        </p:tgtEl>
                                        <p:attrNameLst>
                                          <p:attrName>style.visibility</p:attrName>
                                        </p:attrNameLst>
                                      </p:cBhvr>
                                      <p:to>
                                        <p:strVal val="visible"/>
                                      </p:to>
                                    </p:set>
                                    <p:animEffect transition="in" filter="barn(inVertical)">
                                      <p:cBhvr>
                                        <p:cTn id="18" dur="500"/>
                                        <p:tgtEl>
                                          <p:spTgt spid="18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19"/>
                                        </p:tgtEl>
                                        <p:attrNameLst>
                                          <p:attrName>style.visibility</p:attrName>
                                        </p:attrNameLst>
                                      </p:cBhvr>
                                      <p:to>
                                        <p:strVal val="visible"/>
                                      </p:to>
                                    </p:set>
                                    <p:animEffect transition="in" filter="barn(inVertical)">
                                      <p:cBhvr>
                                        <p:cTn id="23" dur="500"/>
                                        <p:tgtEl>
                                          <p:spTgt spid="219"/>
                                        </p:tgtEl>
                                      </p:cBhvr>
                                    </p:animEffect>
                                  </p:childTnLst>
                                </p:cTn>
                              </p:par>
                              <p:par>
                                <p:cTn id="24" presetID="16" presetClass="entr" presetSubtype="21" fill="hold" nodeType="withEffect">
                                  <p:stCondLst>
                                    <p:cond delay="0"/>
                                  </p:stCondLst>
                                  <p:childTnLst>
                                    <p:set>
                                      <p:cBhvr>
                                        <p:cTn id="25" dur="1" fill="hold">
                                          <p:stCondLst>
                                            <p:cond delay="0"/>
                                          </p:stCondLst>
                                        </p:cTn>
                                        <p:tgtEl>
                                          <p:spTgt spid="259"/>
                                        </p:tgtEl>
                                        <p:attrNameLst>
                                          <p:attrName>style.visibility</p:attrName>
                                        </p:attrNameLst>
                                      </p:cBhvr>
                                      <p:to>
                                        <p:strVal val="visible"/>
                                      </p:to>
                                    </p:set>
                                    <p:animEffect transition="in" filter="barn(inVertical)">
                                      <p:cBhvr>
                                        <p:cTn id="26" dur="500"/>
                                        <p:tgtEl>
                                          <p:spTgt spid="25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83">
                                            <p:txEl>
                                              <p:pRg st="0" end="0"/>
                                            </p:txEl>
                                          </p:spTgt>
                                        </p:tgtEl>
                                        <p:attrNameLst>
                                          <p:attrName>style.visibility</p:attrName>
                                        </p:attrNameLst>
                                      </p:cBhvr>
                                      <p:to>
                                        <p:strVal val="visible"/>
                                      </p:to>
                                    </p:set>
                                    <p:animEffect transition="in" filter="barn(inVertical)">
                                      <p:cBhvr>
                                        <p:cTn id="29" dur="500"/>
                                        <p:tgtEl>
                                          <p:spTgt spid="18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54"/>
                                        </p:tgtEl>
                                        <p:attrNameLst>
                                          <p:attrName>style.visibility</p:attrName>
                                        </p:attrNameLst>
                                      </p:cBhvr>
                                      <p:to>
                                        <p:strVal val="visible"/>
                                      </p:to>
                                    </p:set>
                                    <p:animEffect transition="in" filter="barn(inVertical)">
                                      <p:cBhvr>
                                        <p:cTn id="34" dur="500"/>
                                        <p:tgtEl>
                                          <p:spTgt spid="35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85">
                                            <p:txEl>
                                              <p:pRg st="0" end="0"/>
                                            </p:txEl>
                                          </p:spTgt>
                                        </p:tgtEl>
                                        <p:attrNameLst>
                                          <p:attrName>style.visibility</p:attrName>
                                        </p:attrNameLst>
                                      </p:cBhvr>
                                      <p:to>
                                        <p:strVal val="visible"/>
                                      </p:to>
                                    </p:set>
                                    <p:animEffect transition="in" filter="barn(inVertical)">
                                      <p:cBhvr>
                                        <p:cTn id="37" dur="500"/>
                                        <p:tgtEl>
                                          <p:spTgt spid="185">
                                            <p:txEl>
                                              <p:pRg st="0" end="0"/>
                                            </p:txEl>
                                          </p:spTgt>
                                        </p:tgtEl>
                                      </p:cBhvr>
                                    </p:animEffect>
                                  </p:childTnLst>
                                </p:cTn>
                              </p:par>
                              <p:par>
                                <p:cTn id="38" presetID="16" presetClass="entr" presetSubtype="21" fill="hold" nodeType="withEffect">
                                  <p:stCondLst>
                                    <p:cond delay="0"/>
                                  </p:stCondLst>
                                  <p:childTnLst>
                                    <p:set>
                                      <p:cBhvr>
                                        <p:cTn id="39" dur="1" fill="hold">
                                          <p:stCondLst>
                                            <p:cond delay="0"/>
                                          </p:stCondLst>
                                        </p:cTn>
                                        <p:tgtEl>
                                          <p:spTgt spid="187"/>
                                        </p:tgtEl>
                                        <p:attrNameLst>
                                          <p:attrName>style.visibility</p:attrName>
                                        </p:attrNameLst>
                                      </p:cBhvr>
                                      <p:to>
                                        <p:strVal val="visible"/>
                                      </p:to>
                                    </p:set>
                                    <p:animEffect transition="in" filter="barn(inVertical)">
                                      <p:cBhvr>
                                        <p:cTn id="40"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P spid="183" grpId="0" build="p"/>
      <p:bldP spid="185" grpId="0" build="p"/>
      <p:bldP spid="18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642721" y="2218492"/>
            <a:ext cx="1833844" cy="598394"/>
          </a:xfrm>
          <a:prstGeom prst="rect">
            <a:avLst/>
          </a:prstGeom>
        </p:spPr>
        <p:txBody>
          <a:bodyPr spcFirstLastPara="1" wrap="square" lIns="91425" tIns="91425" rIns="91425" bIns="91425" anchor="ctr" anchorCtr="0">
            <a:noAutofit/>
          </a:bodyPr>
          <a:lstStyle/>
          <a:p>
            <a:pPr lvl="0"/>
            <a:r>
              <a:rPr lang="en-US" sz="4000" dirty="0">
                <a:latin typeface="Algerian" panose="04020705040A02060702" pitchFamily="82" charset="0"/>
              </a:rPr>
              <a:t> </a:t>
            </a:r>
            <a:r>
              <a:rPr lang="en-US" sz="2800" dirty="0">
                <a:latin typeface="Algerian" panose="04020705040A02060702" pitchFamily="82" charset="0"/>
              </a:rPr>
              <a:t> BOMBE</a:t>
            </a:r>
            <a:endParaRPr sz="2800" dirty="0">
              <a:solidFill>
                <a:schemeClr val="tx2"/>
              </a:solidFill>
            </a:endParaRPr>
          </a:p>
        </p:txBody>
      </p:sp>
      <p:cxnSp>
        <p:nvCxnSpPr>
          <p:cNvPr id="137" name="Google Shape;137;p27"/>
          <p:cNvCxnSpPr/>
          <p:nvPr/>
        </p:nvCxnSpPr>
        <p:spPr>
          <a:xfrm>
            <a:off x="5525774" y="2186286"/>
            <a:ext cx="0" cy="630600"/>
          </a:xfrm>
          <a:prstGeom prst="straightConnector1">
            <a:avLst/>
          </a:prstGeom>
          <a:noFill/>
          <a:ln w="19050" cap="flat" cmpd="sng">
            <a:solidFill>
              <a:schemeClr val="lt2"/>
            </a:solidFill>
            <a:prstDash val="solid"/>
            <a:round/>
            <a:headEnd type="oval" w="med" len="med"/>
            <a:tailEnd type="oval" w="med" len="med"/>
          </a:ln>
        </p:spPr>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559" y="946084"/>
            <a:ext cx="3694421" cy="31432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7921174" y="88950"/>
            <a:ext cx="287258"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7</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577"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237698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barn(inVertical)">
                                      <p:cBhvr>
                                        <p:cTn id="10" dur="500"/>
                                        <p:tgtEl>
                                          <p:spTgt spid="135"/>
                                        </p:tgtEl>
                                      </p:cBhvr>
                                    </p:animEffect>
                                  </p:childTnLst>
                                </p:cTn>
                              </p:par>
                              <p:par>
                                <p:cTn id="11" presetID="16" presetClass="entr" presetSubtype="21"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barn(inVertical)">
                                      <p:cBhvr>
                                        <p:cTn id="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525774" y="2186286"/>
            <a:ext cx="3434045" cy="598394"/>
          </a:xfrm>
          <a:prstGeom prst="rect">
            <a:avLst/>
          </a:prstGeom>
        </p:spPr>
        <p:txBody>
          <a:bodyPr spcFirstLastPara="1" wrap="square" lIns="91425" tIns="91425" rIns="91425" bIns="91425" anchor="ctr" anchorCtr="0">
            <a:noAutofit/>
          </a:bodyPr>
          <a:lstStyle/>
          <a:p>
            <a:pPr lvl="0"/>
            <a:r>
              <a:rPr lang="en-US" sz="4000" dirty="0">
                <a:latin typeface="Algerian" panose="04020705040A02060702" pitchFamily="82" charset="0"/>
              </a:rPr>
              <a:t> </a:t>
            </a:r>
            <a:r>
              <a:rPr lang="en-US" sz="2400" dirty="0">
                <a:latin typeface="Algerian" panose="04020705040A02060702" pitchFamily="82" charset="0"/>
              </a:rPr>
              <a:t>THE IMITATION GAME</a:t>
            </a:r>
            <a:endParaRPr sz="2400" dirty="0">
              <a:solidFill>
                <a:schemeClr val="tx2"/>
              </a:solidFill>
            </a:endParaRPr>
          </a:p>
        </p:txBody>
      </p:sp>
      <p:cxnSp>
        <p:nvCxnSpPr>
          <p:cNvPr id="137" name="Google Shape;137;p27"/>
          <p:cNvCxnSpPr/>
          <p:nvPr/>
        </p:nvCxnSpPr>
        <p:spPr>
          <a:xfrm>
            <a:off x="5525774" y="2186286"/>
            <a:ext cx="0" cy="630600"/>
          </a:xfrm>
          <a:prstGeom prst="straightConnector1">
            <a:avLst/>
          </a:prstGeom>
          <a:noFill/>
          <a:ln w="19050" cap="flat" cmpd="sng">
            <a:solidFill>
              <a:schemeClr val="lt2"/>
            </a:solidFill>
            <a:prstDash val="solid"/>
            <a:round/>
            <a:headEnd type="oval" w="med" len="med"/>
            <a:tailEnd type="oval" w="med" len="med"/>
          </a:ln>
        </p:spPr>
      </p:cxn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367" y="1069934"/>
            <a:ext cx="3631704" cy="2984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p:cNvSpPr/>
          <p:nvPr/>
        </p:nvSpPr>
        <p:spPr>
          <a:xfrm>
            <a:off x="7950050" y="58469"/>
            <a:ext cx="287258"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8</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48179"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extLst>
      <p:ext uri="{BB962C8B-B14F-4D97-AF65-F5344CB8AC3E}">
        <p14:creationId xmlns:p14="http://schemas.microsoft.com/office/powerpoint/2010/main" val="42079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barn(inVertical)">
                                      <p:cBhvr>
                                        <p:cTn id="10" dur="500"/>
                                        <p:tgtEl>
                                          <p:spTgt spid="135"/>
                                        </p:tgtEl>
                                      </p:cBhvr>
                                    </p:animEffect>
                                  </p:childTnLst>
                                </p:cTn>
                              </p:par>
                              <p:par>
                                <p:cTn id="11" presetID="16" presetClass="entr" presetSubtype="21" fill="hold" nodeType="withEffect">
                                  <p:stCondLst>
                                    <p:cond delay="0"/>
                                  </p:stCondLst>
                                  <p:childTnLst>
                                    <p:set>
                                      <p:cBhvr>
                                        <p:cTn id="12" dur="1" fill="hold">
                                          <p:stCondLst>
                                            <p:cond delay="0"/>
                                          </p:stCondLst>
                                        </p:cTn>
                                        <p:tgtEl>
                                          <p:spTgt spid="137"/>
                                        </p:tgtEl>
                                        <p:attrNameLst>
                                          <p:attrName>style.visibility</p:attrName>
                                        </p:attrNameLst>
                                      </p:cBhvr>
                                      <p:to>
                                        <p:strVal val="visible"/>
                                      </p:to>
                                    </p:set>
                                    <p:animEffect transition="in" filter="barn(inVertical)">
                                      <p:cBhvr>
                                        <p:cTn id="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70646" y="1899697"/>
            <a:ext cx="8364072" cy="100486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latin typeface="Algerian" panose="04020705040A02060702" pitchFamily="82" charset="0"/>
              </a:rPr>
              <a:t>ARTIFICIAL INTELLIGENCE</a:t>
            </a:r>
            <a:endParaRPr sz="4800" dirty="0">
              <a:latin typeface="Algerian" panose="04020705040A02060702" pitchFamily="82" charset="0"/>
            </a:endParaRPr>
          </a:p>
        </p:txBody>
      </p:sp>
      <p:cxnSp>
        <p:nvCxnSpPr>
          <p:cNvPr id="177" name="Google Shape;177;p30"/>
          <p:cNvCxnSpPr/>
          <p:nvPr/>
        </p:nvCxnSpPr>
        <p:spPr>
          <a:xfrm rot="10800000" flipH="1">
            <a:off x="2786519" y="2957009"/>
            <a:ext cx="3425700" cy="2100"/>
          </a:xfrm>
          <a:prstGeom prst="straightConnector1">
            <a:avLst/>
          </a:prstGeom>
          <a:noFill/>
          <a:ln w="19050" cap="flat" cmpd="sng">
            <a:solidFill>
              <a:schemeClr val="lt2"/>
            </a:solidFill>
            <a:prstDash val="solid"/>
            <a:round/>
            <a:headEnd type="oval" w="med" len="med"/>
            <a:tailEnd type="oval" w="med" len="med"/>
          </a:ln>
        </p:spPr>
      </p:cxnSp>
      <p:sp>
        <p:nvSpPr>
          <p:cNvPr id="2" name="Rectangle 1"/>
          <p:cNvSpPr/>
          <p:nvPr/>
        </p:nvSpPr>
        <p:spPr>
          <a:xfrm>
            <a:off x="7960477" y="182880"/>
            <a:ext cx="287258" cy="338554"/>
          </a:xfrm>
          <a:prstGeom prst="rect">
            <a:avLst/>
          </a:prstGeom>
        </p:spPr>
        <p:txBody>
          <a:bodyPr wrap="none">
            <a:spAutoFit/>
          </a:bodyPr>
          <a:lstStyle/>
          <a:p>
            <a:fld id="{D57F1E4F-1CFF-5643-939E-217C01CDF565}" type="slidenum">
              <a:rPr lang="en-US" sz="1600" b="1">
                <a:solidFill>
                  <a:schemeClr val="tx1"/>
                </a:solidFill>
                <a:latin typeface="Times New Roman" panose="02020603050405020304" pitchFamily="18" charset="0"/>
                <a:cs typeface="Times New Roman" panose="02020603050405020304" pitchFamily="18" charset="0"/>
              </a:rPr>
              <a:pPr/>
              <a:t>9</a:t>
            </a:fld>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0" y="4943445"/>
            <a:ext cx="2372765" cy="200055"/>
          </a:xfrm>
          <a:prstGeom prst="rect">
            <a:avLst/>
          </a:prstGeom>
        </p:spPr>
        <p:txBody>
          <a:bodyPr wrap="none">
            <a:spAutoFit/>
          </a:bodyPr>
          <a:lstStyle/>
          <a:p>
            <a:r>
              <a:rPr lang="en-US" sz="700" dirty="0">
                <a:solidFill>
                  <a:schemeClr val="tx1"/>
                </a:solidFill>
                <a:latin typeface="Times New Roman" panose="02020603050405020304" pitchFamily="18" charset="0"/>
                <a:cs typeface="Times New Roman" panose="02020603050405020304" pitchFamily="18" charset="0"/>
              </a:rPr>
              <a:t>School Of  Computer Sciences, Mahatma Gandhi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circle(in)">
                                      <p:cBhvr>
                                        <p:cTn id="7" dur="2000"/>
                                        <p:tgtEl>
                                          <p:spTgt spid="174"/>
                                        </p:tgtEl>
                                      </p:cBhvr>
                                    </p:animEffect>
                                  </p:childTnLst>
                                </p:cTn>
                              </p:par>
                              <p:par>
                                <p:cTn id="8" presetID="6" presetClass="entr" presetSubtype="16"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circle(in)">
                                      <p:cBhvr>
                                        <p:cTn id="10" dur="2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970</TotalTime>
  <Words>965</Words>
  <Application>Microsoft Office PowerPoint</Application>
  <PresentationFormat>On-screen Show (16:9)</PresentationFormat>
  <Paragraphs>159</Paragraphs>
  <Slides>26</Slides>
  <Notes>26</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Calibri</vt:lpstr>
      <vt:lpstr>Algerian</vt:lpstr>
      <vt:lpstr>Times New Roman</vt:lpstr>
      <vt:lpstr>Bell MT</vt:lpstr>
      <vt:lpstr>Wingdings</vt:lpstr>
      <vt:lpstr>Courier New</vt:lpstr>
      <vt:lpstr>Rajdhani</vt:lpstr>
      <vt:lpstr>Bahnschrift Light SemiCondensed</vt:lpstr>
      <vt:lpstr>Century Gothic</vt:lpstr>
      <vt:lpstr>Wingdings 3</vt:lpstr>
      <vt:lpstr>Copperplate Gothic Bold</vt:lpstr>
      <vt:lpstr>Cambria</vt:lpstr>
      <vt:lpstr>Arial</vt:lpstr>
      <vt:lpstr>Josefin Slab</vt:lpstr>
      <vt:lpstr>Bahnschrift SemiCondensed</vt:lpstr>
      <vt:lpstr>Tahoma</vt:lpstr>
      <vt:lpstr>Ion</vt:lpstr>
      <vt:lpstr>Seminar Presentation</vt:lpstr>
      <vt:lpstr>HISTORY</vt:lpstr>
      <vt:lpstr>PowerPoint Presentation</vt:lpstr>
      <vt:lpstr>ENIGMA</vt:lpstr>
      <vt:lpstr> ALLEN TURNING</vt:lpstr>
      <vt:lpstr>Allen Turning’s Concepts   </vt:lpstr>
      <vt:lpstr>  BOMBE</vt:lpstr>
      <vt:lpstr> THE IMITATION GAME</vt:lpstr>
      <vt:lpstr>ARTIFICIAL INTELLIGENCE</vt:lpstr>
      <vt:lpstr>What Is An Artificial Intelligence….?</vt:lpstr>
      <vt:lpstr>Intelligent Resource Management in Future Wireless Networks Inspired by  Artificial Intelligence</vt:lpstr>
      <vt:lpstr>Contents</vt:lpstr>
      <vt:lpstr>INTRODUCTION</vt:lpstr>
      <vt:lpstr>INTRODUCTION</vt:lpstr>
      <vt:lpstr>Objective</vt:lpstr>
      <vt:lpstr>ARCHITECTURE OF 5G-BASED AI-ASSISTED INTELLIGENT WIRELESS NETWORK</vt:lpstr>
      <vt:lpstr>PowerPoint Presentation</vt:lpstr>
      <vt:lpstr>AI FOR RESOURCE ALLOCATION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Presentation</dc:title>
  <cp:lastModifiedBy>Asif Navas</cp:lastModifiedBy>
  <cp:revision>123</cp:revision>
  <cp:lastPrinted>2022-02-04T04:46:20Z</cp:lastPrinted>
  <dcterms:modified xsi:type="dcterms:W3CDTF">2022-02-08T19:34:14Z</dcterms:modified>
</cp:coreProperties>
</file>